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6"/>
  </p:notesMasterIdLst>
  <p:sldIdLst>
    <p:sldId id="256" r:id="rId2"/>
    <p:sldId id="261" r:id="rId3"/>
    <p:sldId id="278" r:id="rId4"/>
    <p:sldId id="260" r:id="rId5"/>
    <p:sldId id="257" r:id="rId6"/>
    <p:sldId id="266" r:id="rId7"/>
    <p:sldId id="267" r:id="rId8"/>
    <p:sldId id="268" r:id="rId9"/>
    <p:sldId id="265" r:id="rId10"/>
    <p:sldId id="258" r:id="rId11"/>
    <p:sldId id="259" r:id="rId12"/>
    <p:sldId id="263" r:id="rId13"/>
    <p:sldId id="264" r:id="rId14"/>
    <p:sldId id="279" r:id="rId15"/>
    <p:sldId id="262" r:id="rId16"/>
    <p:sldId id="269" r:id="rId17"/>
    <p:sldId id="270" r:id="rId18"/>
    <p:sldId id="271" r:id="rId19"/>
    <p:sldId id="272" r:id="rId20"/>
    <p:sldId id="273" r:id="rId21"/>
    <p:sldId id="274" r:id="rId22"/>
    <p:sldId id="275" r:id="rId23"/>
    <p:sldId id="276" r:id="rId24"/>
    <p:sldId id="277" r:id="rId25"/>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2" d="100"/>
          <a:sy n="72" d="100"/>
        </p:scale>
        <p:origin x="-379"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D12C6EB-6E1E-49B0-95A2-8C6D61F77894}" type="datetimeFigureOut">
              <a:rPr lang="es-ES" smtClean="0"/>
              <a:t>07/03/2016</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A94ED5E-F8D8-40B6-AF90-F47EA9F9438D}" type="slidenum">
              <a:rPr lang="es-ES" smtClean="0"/>
              <a:t>‹Nº›</a:t>
            </a:fld>
            <a:endParaRPr lang="es-ES"/>
          </a:p>
        </p:txBody>
      </p:sp>
    </p:spTree>
    <p:extLst>
      <p:ext uri="{BB962C8B-B14F-4D97-AF65-F5344CB8AC3E}">
        <p14:creationId xmlns:p14="http://schemas.microsoft.com/office/powerpoint/2010/main" val="424506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3A94ED5E-F8D8-40B6-AF90-F47EA9F9438D}" type="slidenum">
              <a:rPr lang="es-ES" smtClean="0"/>
              <a:t>1</a:t>
            </a:fld>
            <a:endParaRPr lang="es-ES"/>
          </a:p>
        </p:txBody>
      </p:sp>
    </p:spTree>
    <p:extLst>
      <p:ext uri="{BB962C8B-B14F-4D97-AF65-F5344CB8AC3E}">
        <p14:creationId xmlns:p14="http://schemas.microsoft.com/office/powerpoint/2010/main" val="273790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A94ED5E-F8D8-40B6-AF90-F47EA9F9438D}" type="slidenum">
              <a:rPr lang="es-ES" smtClean="0"/>
              <a:t>4</a:t>
            </a:fld>
            <a:endParaRPr lang="es-ES"/>
          </a:p>
        </p:txBody>
      </p:sp>
    </p:spTree>
    <p:extLst>
      <p:ext uri="{BB962C8B-B14F-4D97-AF65-F5344CB8AC3E}">
        <p14:creationId xmlns:p14="http://schemas.microsoft.com/office/powerpoint/2010/main" val="2264358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3A94ED5E-F8D8-40B6-AF90-F47EA9F9438D}" type="slidenum">
              <a:rPr lang="es-ES" smtClean="0"/>
              <a:t>13</a:t>
            </a:fld>
            <a:endParaRPr lang="es-ES" dirty="0"/>
          </a:p>
        </p:txBody>
      </p:sp>
    </p:spTree>
    <p:extLst>
      <p:ext uri="{BB962C8B-B14F-4D97-AF65-F5344CB8AC3E}">
        <p14:creationId xmlns:p14="http://schemas.microsoft.com/office/powerpoint/2010/main" val="850143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288101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2247110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617160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2907141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426563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234993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421266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3237819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341883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1617388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F5A3110-5815-4091-91CA-A49A64994816}" type="datetimeFigureOut">
              <a:rPr lang="es-ES" smtClean="0"/>
              <a:t>07/03/2016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66D9F7D-4036-4642-94DB-8B1A5C08DAA5}" type="slidenum">
              <a:rPr lang="es-ES" smtClean="0"/>
              <a:t>‹Nº›</a:t>
            </a:fld>
            <a:endParaRPr lang="es-ES"/>
          </a:p>
        </p:txBody>
      </p:sp>
    </p:spTree>
    <p:extLst>
      <p:ext uri="{BB962C8B-B14F-4D97-AF65-F5344CB8AC3E}">
        <p14:creationId xmlns:p14="http://schemas.microsoft.com/office/powerpoint/2010/main" val="3723916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A3110-5815-4091-91CA-A49A64994816}" type="datetimeFigureOut">
              <a:rPr lang="es-ES" smtClean="0"/>
              <a:t>07/03/2016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D9F7D-4036-4642-94DB-8B1A5C08DAA5}" type="slidenum">
              <a:rPr lang="es-ES" smtClean="0"/>
              <a:t>‹Nº›</a:t>
            </a:fld>
            <a:endParaRPr lang="es-ES"/>
          </a:p>
        </p:txBody>
      </p:sp>
    </p:spTree>
    <p:extLst>
      <p:ext uri="{BB962C8B-B14F-4D97-AF65-F5344CB8AC3E}">
        <p14:creationId xmlns:p14="http://schemas.microsoft.com/office/powerpoint/2010/main" val="1524149714"/>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71600" y="1916832"/>
            <a:ext cx="7344816" cy="2376264"/>
          </a:xfrm>
        </p:spPr>
        <p:txBody>
          <a:bodyPr>
            <a:noAutofit/>
          </a:bodyPr>
          <a:lstStyle/>
          <a:p>
            <a:r>
              <a:rPr lang="es-ES" sz="4400" b="1" dirty="0" smtClean="0">
                <a:solidFill>
                  <a:srgbClr val="FF0000"/>
                </a:solidFill>
              </a:rPr>
              <a:t>PROTECCIÓN DEL SOFTWARE</a:t>
            </a:r>
            <a:endParaRPr lang="es-ES" sz="4400" b="1" dirty="0">
              <a:solidFill>
                <a:srgbClr val="FF0000"/>
              </a:solidFill>
            </a:endParaRPr>
          </a:p>
          <a:p>
            <a:endParaRPr lang="es-ES" sz="2000" b="0" dirty="0">
              <a:solidFill>
                <a:schemeClr val="tx1"/>
              </a:solidFill>
            </a:endParaRPr>
          </a:p>
          <a:p>
            <a:endParaRPr lang="es-ES" sz="2000" b="0" dirty="0" smtClean="0">
              <a:solidFill>
                <a:schemeClr val="tx1"/>
              </a:solidFill>
            </a:endParaRPr>
          </a:p>
          <a:p>
            <a:r>
              <a:rPr lang="es-ES" sz="2400" b="0" dirty="0" smtClean="0">
                <a:solidFill>
                  <a:schemeClr val="tx1"/>
                </a:solidFill>
              </a:rPr>
              <a:t>Aspectos </a:t>
            </a:r>
            <a:r>
              <a:rPr lang="es-ES" sz="2400" b="0" dirty="0">
                <a:solidFill>
                  <a:schemeClr val="tx1"/>
                </a:solidFill>
              </a:rPr>
              <a:t>relativos a la protección de la </a:t>
            </a:r>
            <a:r>
              <a:rPr lang="es-ES" sz="2400" b="0" dirty="0" smtClean="0">
                <a:solidFill>
                  <a:schemeClr val="tx1"/>
                </a:solidFill>
              </a:rPr>
              <a:t>Propiedad </a:t>
            </a:r>
            <a:r>
              <a:rPr lang="es-ES" sz="2400" dirty="0">
                <a:solidFill>
                  <a:schemeClr val="tx1"/>
                </a:solidFill>
              </a:rPr>
              <a:t>I</a:t>
            </a:r>
            <a:r>
              <a:rPr lang="es-ES" sz="2400" b="0" dirty="0" smtClean="0">
                <a:solidFill>
                  <a:schemeClr val="tx1"/>
                </a:solidFill>
              </a:rPr>
              <a:t>ntelectual </a:t>
            </a:r>
            <a:r>
              <a:rPr lang="es-ES" sz="2400" b="0" dirty="0" smtClean="0">
                <a:solidFill>
                  <a:schemeClr val="tx1"/>
                </a:solidFill>
              </a:rPr>
              <a:t>e </a:t>
            </a:r>
            <a:r>
              <a:rPr lang="es-ES" sz="2400" dirty="0" smtClean="0">
                <a:solidFill>
                  <a:schemeClr val="tx1"/>
                </a:solidFill>
              </a:rPr>
              <a:t>Industrial del Software</a:t>
            </a:r>
            <a:endParaRPr lang="es-ES" sz="2400" dirty="0" smtClean="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7975" y="332656"/>
            <a:ext cx="2807786"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403648" y="5385410"/>
            <a:ext cx="6264696" cy="707886"/>
          </a:xfrm>
          <a:prstGeom prst="rect">
            <a:avLst/>
          </a:prstGeom>
          <a:noFill/>
        </p:spPr>
        <p:txBody>
          <a:bodyPr wrap="square" rtlCol="0">
            <a:spAutoFit/>
          </a:bodyPr>
          <a:lstStyle/>
          <a:p>
            <a:r>
              <a:rPr lang="es-ES" sz="2000" dirty="0" smtClean="0">
                <a:solidFill>
                  <a:schemeClr val="tx1">
                    <a:lumMod val="50000"/>
                    <a:lumOff val="50000"/>
                  </a:schemeClr>
                </a:solidFill>
              </a:rPr>
              <a:t>José </a:t>
            </a:r>
            <a:r>
              <a:rPr lang="es-ES" sz="2000" dirty="0">
                <a:solidFill>
                  <a:schemeClr val="tx1">
                    <a:lumMod val="50000"/>
                    <a:lumOff val="50000"/>
                  </a:schemeClr>
                </a:solidFill>
              </a:rPr>
              <a:t>Mª </a:t>
            </a:r>
            <a:r>
              <a:rPr lang="es-ES" sz="2000" dirty="0" smtClean="0">
                <a:solidFill>
                  <a:schemeClr val="tx1">
                    <a:lumMod val="50000"/>
                    <a:lumOff val="50000"/>
                  </a:schemeClr>
                </a:solidFill>
              </a:rPr>
              <a:t>Iglesias </a:t>
            </a:r>
            <a:r>
              <a:rPr lang="es-ES" dirty="0" smtClean="0">
                <a:solidFill>
                  <a:schemeClr val="tx1">
                    <a:lumMod val="50000"/>
                    <a:lumOff val="50000"/>
                  </a:schemeClr>
                </a:solidFill>
              </a:rPr>
              <a:t>- </a:t>
            </a:r>
            <a:r>
              <a:rPr lang="es-ES" i="1" dirty="0" smtClean="0">
                <a:solidFill>
                  <a:schemeClr val="tx1">
                    <a:lumMod val="50000"/>
                    <a:lumOff val="50000"/>
                  </a:schemeClr>
                </a:solidFill>
              </a:rPr>
              <a:t>Abogado</a:t>
            </a:r>
            <a:endParaRPr lang="es-ES" i="1" dirty="0" smtClean="0">
              <a:solidFill>
                <a:schemeClr val="tx1">
                  <a:lumMod val="50000"/>
                  <a:lumOff val="50000"/>
                </a:schemeClr>
              </a:solidFill>
            </a:endParaRPr>
          </a:p>
          <a:p>
            <a:r>
              <a:rPr lang="es-ES" sz="2000" dirty="0" smtClean="0">
                <a:solidFill>
                  <a:schemeClr val="tx1">
                    <a:lumMod val="50000"/>
                    <a:lumOff val="50000"/>
                  </a:schemeClr>
                </a:solidFill>
              </a:rPr>
              <a:t>Axel </a:t>
            </a:r>
            <a:r>
              <a:rPr lang="es-ES" sz="2000" dirty="0" smtClean="0">
                <a:solidFill>
                  <a:schemeClr val="tx1">
                    <a:lumMod val="50000"/>
                    <a:lumOff val="50000"/>
                  </a:schemeClr>
                </a:solidFill>
              </a:rPr>
              <a:t>Pérez </a:t>
            </a:r>
            <a:r>
              <a:rPr lang="es-ES" dirty="0" smtClean="0">
                <a:solidFill>
                  <a:schemeClr val="tx1">
                    <a:lumMod val="50000"/>
                    <a:lumOff val="50000"/>
                  </a:schemeClr>
                </a:solidFill>
              </a:rPr>
              <a:t>- </a:t>
            </a:r>
            <a:r>
              <a:rPr lang="es-ES" i="1" dirty="0" smtClean="0">
                <a:solidFill>
                  <a:schemeClr val="tx1">
                    <a:lumMod val="50000"/>
                    <a:lumOff val="50000"/>
                  </a:schemeClr>
                </a:solidFill>
              </a:rPr>
              <a:t>Ingeniero </a:t>
            </a:r>
            <a:r>
              <a:rPr lang="es-ES" i="1" dirty="0" smtClean="0">
                <a:solidFill>
                  <a:schemeClr val="tx1">
                    <a:lumMod val="50000"/>
                    <a:lumOff val="50000"/>
                  </a:schemeClr>
                </a:solidFill>
              </a:rPr>
              <a:t>de </a:t>
            </a:r>
            <a:r>
              <a:rPr lang="es-ES" i="1" dirty="0" smtClean="0">
                <a:solidFill>
                  <a:schemeClr val="tx1">
                    <a:lumMod val="50000"/>
                    <a:lumOff val="50000"/>
                  </a:schemeClr>
                </a:solidFill>
              </a:rPr>
              <a:t>Telecomunicaciones y Abogado</a:t>
            </a:r>
            <a:endParaRPr lang="es-ES" i="1" dirty="0">
              <a:solidFill>
                <a:schemeClr val="tx1">
                  <a:lumMod val="50000"/>
                  <a:lumOff val="50000"/>
                </a:schemeClr>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1814298024"/>
              </p:ext>
            </p:extLst>
          </p:nvPr>
        </p:nvGraphicFramePr>
        <p:xfrm>
          <a:off x="323528" y="6453336"/>
          <a:ext cx="8496944" cy="274320"/>
        </p:xfrm>
        <a:graphic>
          <a:graphicData uri="http://schemas.openxmlformats.org/drawingml/2006/table">
            <a:tbl>
              <a:tblPr firstRow="1" firstCol="1" lastRow="1" lastCol="1" bandRow="1" bandCol="1">
                <a:tableStyleId>{9D7B26C5-4107-4FEC-AEDC-1716B250A1EF}</a:tableStyleId>
              </a:tblPr>
              <a:tblGrid>
                <a:gridCol w="2491680"/>
                <a:gridCol w="3480565"/>
                <a:gridCol w="2524699"/>
              </a:tblGrid>
              <a:tr h="216024">
                <a:tc>
                  <a:txBody>
                    <a:bodyPr/>
                    <a:lstStyle/>
                    <a:p>
                      <a:pPr algn="ctr">
                        <a:lnSpc>
                          <a:spcPct val="100000"/>
                        </a:lnSpc>
                        <a:spcAft>
                          <a:spcPts val="0"/>
                        </a:spcAft>
                      </a:pPr>
                      <a:r>
                        <a:rPr lang="es-ES" sz="900" dirty="0" err="1">
                          <a:effectLst/>
                        </a:rPr>
                        <a:t>Consell</a:t>
                      </a:r>
                      <a:r>
                        <a:rPr lang="es-ES" sz="900" dirty="0">
                          <a:effectLst/>
                        </a:rPr>
                        <a:t> de Cent, 415</a:t>
                      </a:r>
                    </a:p>
                    <a:p>
                      <a:pPr algn="ctr">
                        <a:lnSpc>
                          <a:spcPct val="100000"/>
                        </a:lnSpc>
                        <a:spcAft>
                          <a:spcPts val="0"/>
                        </a:spcAft>
                      </a:pPr>
                      <a:r>
                        <a:rPr lang="es-ES" sz="900" dirty="0">
                          <a:effectLst/>
                        </a:rPr>
                        <a:t>08009 Barcelona</a:t>
                      </a:r>
                      <a:endParaRPr lang="es-ES" sz="900" dirty="0">
                        <a:effectLst/>
                        <a:latin typeface="Times New Roman"/>
                        <a:ea typeface="Times New Roman"/>
                      </a:endParaRPr>
                    </a:p>
                  </a:txBody>
                  <a:tcPr marL="68580" marR="68580" marT="0" marB="0" anchor="ctr"/>
                </a:tc>
                <a:tc>
                  <a:txBody>
                    <a:bodyPr/>
                    <a:lstStyle/>
                    <a:p>
                      <a:pPr algn="ctr">
                        <a:lnSpc>
                          <a:spcPct val="100000"/>
                        </a:lnSpc>
                        <a:spcAft>
                          <a:spcPts val="0"/>
                        </a:spcAft>
                      </a:pPr>
                      <a:r>
                        <a:rPr lang="es-ES" sz="900" dirty="0">
                          <a:effectLst/>
                        </a:rPr>
                        <a:t>www.aguilar-revenga.com</a:t>
                      </a:r>
                    </a:p>
                    <a:p>
                      <a:pPr algn="ctr">
                        <a:lnSpc>
                          <a:spcPct val="100000"/>
                        </a:lnSpc>
                        <a:spcAft>
                          <a:spcPts val="0"/>
                        </a:spcAft>
                      </a:pPr>
                      <a:r>
                        <a:rPr lang="es-ES" sz="900" dirty="0">
                          <a:effectLst/>
                        </a:rPr>
                        <a:t>ip@aguilar-revenga.com</a:t>
                      </a:r>
                      <a:endParaRPr lang="es-ES" sz="900" dirty="0">
                        <a:effectLst/>
                        <a:latin typeface="Times New Roman"/>
                        <a:ea typeface="Times New Roman"/>
                      </a:endParaRPr>
                    </a:p>
                  </a:txBody>
                  <a:tcPr marL="68580" marR="68580" marT="0" marB="0" anchor="ctr"/>
                </a:tc>
                <a:tc>
                  <a:txBody>
                    <a:bodyPr/>
                    <a:lstStyle/>
                    <a:p>
                      <a:pPr algn="ctr">
                        <a:lnSpc>
                          <a:spcPct val="100000"/>
                        </a:lnSpc>
                        <a:spcAft>
                          <a:spcPts val="0"/>
                        </a:spcAft>
                      </a:pPr>
                      <a:r>
                        <a:rPr lang="es-ES" sz="900" dirty="0">
                          <a:effectLst/>
                        </a:rPr>
                        <a:t>T +34 93.265.14.69</a:t>
                      </a:r>
                    </a:p>
                    <a:p>
                      <a:pPr algn="ctr">
                        <a:lnSpc>
                          <a:spcPct val="100000"/>
                        </a:lnSpc>
                        <a:spcAft>
                          <a:spcPts val="0"/>
                        </a:spcAft>
                      </a:pPr>
                      <a:r>
                        <a:rPr lang="es-ES" sz="900" dirty="0">
                          <a:effectLst/>
                        </a:rPr>
                        <a:t>F +34 93.232.92.67</a:t>
                      </a:r>
                      <a:endParaRPr lang="es-ES" sz="9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306020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124744"/>
            <a:ext cx="8229600" cy="5256584"/>
          </a:xfrm>
        </p:spPr>
        <p:txBody>
          <a:bodyPr>
            <a:noAutofit/>
          </a:bodyPr>
          <a:lstStyle/>
          <a:p>
            <a:pPr>
              <a:spcBef>
                <a:spcPts val="0"/>
              </a:spcBef>
            </a:pPr>
            <a:endParaRPr lang="ca-ES" sz="1200" dirty="0" smtClean="0"/>
          </a:p>
          <a:p>
            <a:pPr marL="0" indent="0">
              <a:spcBef>
                <a:spcPts val="0"/>
              </a:spcBef>
              <a:buNone/>
            </a:pPr>
            <a:r>
              <a:rPr lang="ca-ES" sz="2800" dirty="0" smtClean="0"/>
              <a:t>REQUISITOS PARA EL REGISTRO DE PROGRAMAS DE ORDENADOR COMO PROPIEDAD </a:t>
            </a:r>
            <a:r>
              <a:rPr lang="ca-ES" sz="2800" dirty="0" smtClean="0"/>
              <a:t>I</a:t>
            </a:r>
            <a:r>
              <a:rPr lang="ca-ES" sz="2800" dirty="0" smtClean="0"/>
              <a:t>NTELECTUAL:</a:t>
            </a:r>
          </a:p>
          <a:p>
            <a:pPr lvl="1">
              <a:spcBef>
                <a:spcPts val="0"/>
              </a:spcBef>
            </a:pPr>
            <a:endParaRPr lang="es-ES" sz="2000" dirty="0" smtClean="0"/>
          </a:p>
          <a:p>
            <a:pPr marL="541338" lvl="1">
              <a:spcBef>
                <a:spcPts val="0"/>
              </a:spcBef>
              <a:buFont typeface="Arial" panose="020B0604020202020204" pitchFamily="34" charset="0"/>
              <a:buChar char="•"/>
            </a:pPr>
            <a:r>
              <a:rPr lang="es-ES" sz="2000" dirty="0" smtClean="0"/>
              <a:t>Aportar </a:t>
            </a:r>
            <a:r>
              <a:rPr lang="es-ES" sz="2000" dirty="0"/>
              <a:t>l</a:t>
            </a:r>
            <a:r>
              <a:rPr lang="es-ES" sz="2000" dirty="0" smtClean="0"/>
              <a:t>a </a:t>
            </a:r>
            <a:r>
              <a:rPr lang="es-ES" sz="2000" dirty="0" smtClean="0"/>
              <a:t>totalidad del código fuente que se presenta como un ejemplar de la obra (preferiblemente en 1 CD o </a:t>
            </a:r>
            <a:r>
              <a:rPr lang="es-ES" sz="2000" dirty="0" smtClean="0"/>
              <a:t> soporte </a:t>
            </a:r>
            <a:r>
              <a:rPr lang="es-ES" sz="2000" dirty="0" smtClean="0"/>
              <a:t>digital común</a:t>
            </a:r>
            <a:r>
              <a:rPr lang="es-ES" sz="2000" dirty="0" smtClean="0"/>
              <a:t>)</a:t>
            </a:r>
          </a:p>
          <a:p>
            <a:pPr marL="541338" lvl="1">
              <a:spcBef>
                <a:spcPts val="0"/>
              </a:spcBef>
              <a:buFont typeface="Arial" panose="020B0604020202020204" pitchFamily="34" charset="0"/>
              <a:buChar char="•"/>
            </a:pPr>
            <a:r>
              <a:rPr lang="es-ES" sz="2000" dirty="0" smtClean="0"/>
              <a:t>Aportar </a:t>
            </a:r>
            <a:r>
              <a:rPr lang="es-ES" sz="2000" dirty="0"/>
              <a:t>u</a:t>
            </a:r>
            <a:r>
              <a:rPr lang="es-ES" sz="2000" dirty="0" smtClean="0"/>
              <a:t>n </a:t>
            </a:r>
            <a:r>
              <a:rPr lang="es-ES" sz="2000" dirty="0" smtClean="0"/>
              <a:t>ejecutable del programa (también en CD o </a:t>
            </a:r>
            <a:r>
              <a:rPr lang="es-ES" sz="2000" dirty="0" smtClean="0"/>
              <a:t>similar)</a:t>
            </a:r>
          </a:p>
          <a:p>
            <a:pPr marL="541338" lvl="1">
              <a:spcBef>
                <a:spcPts val="0"/>
              </a:spcBef>
              <a:buFont typeface="Arial" panose="020B0604020202020204" pitchFamily="34" charset="0"/>
              <a:buChar char="•"/>
            </a:pPr>
            <a:r>
              <a:rPr lang="es-ES" sz="2000" dirty="0" smtClean="0"/>
              <a:t>Opcionalmente </a:t>
            </a:r>
            <a:r>
              <a:rPr lang="es-ES" sz="2000" dirty="0" smtClean="0"/>
              <a:t>(y es muy recomendable) </a:t>
            </a:r>
            <a:r>
              <a:rPr lang="es-ES" sz="2000" dirty="0" smtClean="0"/>
              <a:t>aportar una </a:t>
            </a:r>
            <a:r>
              <a:rPr lang="es-ES" sz="2000" dirty="0" smtClean="0"/>
              <a:t>memoria que </a:t>
            </a:r>
            <a:r>
              <a:rPr lang="es-ES" sz="2000" dirty="0" smtClean="0"/>
              <a:t>contenga:</a:t>
            </a:r>
          </a:p>
          <a:p>
            <a:pPr lvl="2">
              <a:spcBef>
                <a:spcPts val="0"/>
              </a:spcBef>
            </a:pPr>
            <a:r>
              <a:rPr lang="es-ES" sz="2000" dirty="0" smtClean="0"/>
              <a:t>Una </a:t>
            </a:r>
            <a:r>
              <a:rPr lang="es-ES" sz="2000" dirty="0" smtClean="0"/>
              <a:t>breve descripción del </a:t>
            </a:r>
            <a:r>
              <a:rPr lang="es-ES" sz="2000" dirty="0" smtClean="0"/>
              <a:t>programa.</a:t>
            </a:r>
          </a:p>
          <a:p>
            <a:pPr lvl="2">
              <a:spcBef>
                <a:spcPts val="0"/>
              </a:spcBef>
            </a:pPr>
            <a:r>
              <a:rPr lang="es-ES" sz="2000" dirty="0" smtClean="0"/>
              <a:t>Un </a:t>
            </a:r>
            <a:r>
              <a:rPr lang="es-ES" sz="2000" dirty="0" smtClean="0"/>
              <a:t>lenguaje de </a:t>
            </a:r>
            <a:r>
              <a:rPr lang="es-ES" sz="2000" dirty="0" smtClean="0"/>
              <a:t>programación.</a:t>
            </a:r>
          </a:p>
          <a:p>
            <a:pPr lvl="2">
              <a:spcBef>
                <a:spcPts val="0"/>
              </a:spcBef>
            </a:pPr>
            <a:r>
              <a:rPr lang="es-ES" sz="2000" dirty="0" smtClean="0"/>
              <a:t>El </a:t>
            </a:r>
            <a:r>
              <a:rPr lang="es-ES" sz="2000" dirty="0" smtClean="0"/>
              <a:t>entorno </a:t>
            </a:r>
            <a:r>
              <a:rPr lang="es-ES" sz="2000" dirty="0" smtClean="0"/>
              <a:t>operativo</a:t>
            </a:r>
          </a:p>
          <a:p>
            <a:pPr lvl="2">
              <a:spcBef>
                <a:spcPts val="0"/>
              </a:spcBef>
            </a:pPr>
            <a:r>
              <a:rPr lang="es-ES" sz="2000" dirty="0" smtClean="0"/>
              <a:t>Un </a:t>
            </a:r>
            <a:r>
              <a:rPr lang="es-ES" sz="2000" dirty="0" smtClean="0"/>
              <a:t>listado de </a:t>
            </a:r>
            <a:r>
              <a:rPr lang="es-ES" sz="2000" dirty="0" smtClean="0"/>
              <a:t>ficheros</a:t>
            </a:r>
          </a:p>
          <a:p>
            <a:pPr lvl="2">
              <a:spcBef>
                <a:spcPts val="0"/>
              </a:spcBef>
            </a:pPr>
            <a:r>
              <a:rPr lang="es-ES" sz="2000" dirty="0" smtClean="0"/>
              <a:t>El </a:t>
            </a:r>
            <a:r>
              <a:rPr lang="es-ES" sz="2000" dirty="0" smtClean="0"/>
              <a:t>diagrama de </a:t>
            </a:r>
            <a:r>
              <a:rPr lang="es-ES" sz="2000" dirty="0" smtClean="0"/>
              <a:t>flujo</a:t>
            </a:r>
          </a:p>
          <a:p>
            <a:pPr lvl="2">
              <a:spcBef>
                <a:spcPts val="0"/>
              </a:spcBef>
            </a:pPr>
            <a:r>
              <a:rPr lang="es-ES" sz="2000" dirty="0" smtClean="0"/>
              <a:t>En </a:t>
            </a:r>
            <a:r>
              <a:rPr lang="es-ES" sz="2000" dirty="0" smtClean="0"/>
              <a:t>su caso el deposito legal si ha estado editada</a:t>
            </a:r>
          </a:p>
          <a:p>
            <a:pPr marL="0" indent="0">
              <a:spcBef>
                <a:spcPts val="0"/>
              </a:spcBef>
              <a:buNone/>
            </a:pPr>
            <a:r>
              <a:rPr lang="es-ES" sz="2000" dirty="0" smtClean="0"/>
              <a:t> </a:t>
            </a:r>
            <a:endParaRPr lang="es-ES" sz="2000"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6113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5544616"/>
          </a:xfrm>
        </p:spPr>
        <p:txBody>
          <a:bodyPr>
            <a:noAutofit/>
          </a:bodyPr>
          <a:lstStyle/>
          <a:p>
            <a:pPr marL="0" indent="0">
              <a:buNone/>
            </a:pPr>
            <a:r>
              <a:rPr lang="es-ES" sz="1600" dirty="0" smtClean="0"/>
              <a:t>Requisitos 1 </a:t>
            </a:r>
            <a:r>
              <a:rPr lang="es-ES" sz="1600" dirty="0" smtClean="0"/>
              <a:t>y 2 preferiblemente en soporte magnético </a:t>
            </a:r>
            <a:r>
              <a:rPr lang="es-ES" sz="1600" b="1" dirty="0" smtClean="0"/>
              <a:t>sin </a:t>
            </a:r>
            <a:r>
              <a:rPr lang="es-ES" sz="1600" b="1" dirty="0" err="1" smtClean="0"/>
              <a:t>passwords</a:t>
            </a:r>
            <a:r>
              <a:rPr lang="es-ES" sz="1600" b="1" dirty="0" smtClean="0"/>
              <a:t> ni barreras tecnológicas</a:t>
            </a:r>
            <a:r>
              <a:rPr lang="es-ES" sz="1600" dirty="0" smtClean="0"/>
              <a:t>. Si hace falta un programa servidor para arrancarlo, será preciso incorporarlo al CD o CDS que se aporten.</a:t>
            </a:r>
          </a:p>
          <a:p>
            <a:pPr marL="0" indent="0">
              <a:buNone/>
            </a:pPr>
            <a:endParaRPr lang="es-ES" sz="1600" dirty="0" smtClean="0"/>
          </a:p>
          <a:p>
            <a:r>
              <a:rPr lang="es-ES" sz="1500" dirty="0" smtClean="0"/>
              <a:t>Si </a:t>
            </a:r>
            <a:r>
              <a:rPr lang="es-ES" sz="1500" dirty="0" smtClean="0"/>
              <a:t>los derechos los continua ostentando el autor del programa, y vende en su nombre, solo cabe aportar también la fotocopia del DNI de los dos (de él y tuya), una autorización firmada por el  que autoriza para que le puedas hacer los tramites y rellenar dos impresos y pagar una tasa de </a:t>
            </a:r>
            <a:r>
              <a:rPr lang="es-ES" sz="1500" dirty="0" smtClean="0"/>
              <a:t>12,60 </a:t>
            </a:r>
            <a:r>
              <a:rPr lang="es-ES" sz="1500" dirty="0" smtClean="0"/>
              <a:t>€. </a:t>
            </a:r>
            <a:endParaRPr lang="es-ES" sz="1500" dirty="0" smtClean="0"/>
          </a:p>
          <a:p>
            <a:r>
              <a:rPr lang="es-ES" sz="1500" dirty="0" smtClean="0"/>
              <a:t>En </a:t>
            </a:r>
            <a:r>
              <a:rPr lang="es-ES" sz="1500" dirty="0" smtClean="0"/>
              <a:t>el caso que el programa se haya hecho en el marco de una relación laboral con una empresa hay que tener en cuenta lo que dispone el articulo 97 de la Ley de P.I en el caso de programas de </a:t>
            </a:r>
            <a:r>
              <a:rPr lang="es-ES" sz="1500" dirty="0" smtClean="0"/>
              <a:t>ordenador:</a:t>
            </a:r>
          </a:p>
          <a:p>
            <a:pPr lvl="1">
              <a:buFont typeface="Arial" panose="020B0604020202020204" pitchFamily="34" charset="0"/>
              <a:buChar char="•"/>
            </a:pPr>
            <a:r>
              <a:rPr lang="es-ES" sz="1500" dirty="0" smtClean="0"/>
              <a:t> Aportar </a:t>
            </a:r>
            <a:r>
              <a:rPr lang="es-ES" sz="1500" dirty="0" smtClean="0"/>
              <a:t>el contrato de trabajo (el original y fotocopia)  visado por la autoridad laboral y el trabajador tendrá que </a:t>
            </a:r>
            <a:r>
              <a:rPr lang="es-ES" sz="1500" dirty="0" smtClean="0"/>
              <a:t>firmar un </a:t>
            </a:r>
            <a:r>
              <a:rPr lang="es-ES" sz="1500" dirty="0" smtClean="0"/>
              <a:t>escrito reconociendo que </a:t>
            </a:r>
            <a:r>
              <a:rPr lang="es-ES" sz="1500" dirty="0" smtClean="0"/>
              <a:t>se </a:t>
            </a:r>
            <a:r>
              <a:rPr lang="es-ES" sz="1500" dirty="0" smtClean="0"/>
              <a:t>hizo en horas de trabajo por cuenta de la empresa.</a:t>
            </a:r>
          </a:p>
          <a:p>
            <a:r>
              <a:rPr lang="es-ES" sz="1500" dirty="0" smtClean="0"/>
              <a:t>En el caso que el programa se haya </a:t>
            </a:r>
            <a:r>
              <a:rPr lang="es-ES" sz="1500" dirty="0" smtClean="0"/>
              <a:t>adquirido por un </a:t>
            </a:r>
            <a:r>
              <a:rPr lang="es-ES" sz="1500" dirty="0" smtClean="0"/>
              <a:t>tercero:</a:t>
            </a:r>
          </a:p>
          <a:p>
            <a:pPr lvl="1">
              <a:buFont typeface="Arial" panose="020B0604020202020204" pitchFamily="34" charset="0"/>
              <a:buChar char="•"/>
            </a:pPr>
            <a:r>
              <a:rPr lang="es-ES" sz="1500" dirty="0"/>
              <a:t>A</a:t>
            </a:r>
            <a:r>
              <a:rPr lang="es-ES" sz="1500" dirty="0" smtClean="0"/>
              <a:t>portar </a:t>
            </a:r>
            <a:r>
              <a:rPr lang="es-ES" sz="1500" dirty="0" smtClean="0"/>
              <a:t>el contrato de cesión de derechos otorgado ante Notario o </a:t>
            </a:r>
            <a:r>
              <a:rPr lang="es-ES" sz="1500" dirty="0" smtClean="0"/>
              <a:t>firmado </a:t>
            </a:r>
            <a:r>
              <a:rPr lang="es-ES" sz="1500" dirty="0" smtClean="0"/>
              <a:t>por las dos parte (el vendedor y el comprador) delante del funcionario del registro </a:t>
            </a:r>
            <a:r>
              <a:rPr lang="es-ES" sz="1500" dirty="0" smtClean="0"/>
              <a:t>;</a:t>
            </a:r>
          </a:p>
          <a:p>
            <a:pPr lvl="1">
              <a:buFont typeface="Arial" panose="020B0604020202020204" pitchFamily="34" charset="0"/>
              <a:buChar char="•"/>
            </a:pPr>
            <a:r>
              <a:rPr lang="es-ES" sz="1500" dirty="0" smtClean="0"/>
              <a:t>Acreditar </a:t>
            </a:r>
            <a:r>
              <a:rPr lang="es-ES" sz="1500" dirty="0" smtClean="0"/>
              <a:t>el </a:t>
            </a:r>
            <a:r>
              <a:rPr lang="es-ES" sz="1500" dirty="0" smtClean="0"/>
              <a:t>previo pago de los impuestos que correspondan. </a:t>
            </a:r>
            <a:endParaRPr lang="es-ES" sz="1500" dirty="0" smtClean="0"/>
          </a:p>
          <a:p>
            <a:pPr lvl="1">
              <a:buFont typeface="Arial" panose="020B0604020202020204" pitchFamily="34" charset="0"/>
              <a:buChar char="•"/>
            </a:pPr>
            <a:r>
              <a:rPr lang="es-ES" sz="1500" dirty="0"/>
              <a:t>A</a:t>
            </a:r>
            <a:r>
              <a:rPr lang="es-ES" sz="1500" dirty="0" smtClean="0"/>
              <a:t>portar los </a:t>
            </a:r>
            <a:r>
              <a:rPr lang="es-ES" sz="1500" dirty="0" smtClean="0"/>
              <a:t>documentos de identificación de las personas que actúan y en la calidad en que actúan: </a:t>
            </a:r>
            <a:endParaRPr lang="es-ES" sz="1500" dirty="0" smtClean="0"/>
          </a:p>
          <a:p>
            <a:pPr lvl="2"/>
            <a:r>
              <a:rPr lang="es-ES" sz="1500" dirty="0"/>
              <a:t>E</a:t>
            </a:r>
            <a:r>
              <a:rPr lang="es-ES" sz="1500" dirty="0" smtClean="0"/>
              <a:t>scrituras </a:t>
            </a:r>
            <a:r>
              <a:rPr lang="es-ES" sz="1500" dirty="0" smtClean="0"/>
              <a:t>de constitución de las empresas, poderes de los representante, NIF y CIF , todo en originales y fotocopias (para compulsar)</a:t>
            </a:r>
            <a:endParaRPr lang="es-ES" sz="15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1725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277072"/>
          </a:xfrm>
        </p:spPr>
        <p:txBody>
          <a:bodyPr>
            <a:normAutofit fontScale="92500" lnSpcReduction="10000"/>
          </a:bodyPr>
          <a:lstStyle/>
          <a:p>
            <a:pPr marL="0" indent="0" algn="ctr">
              <a:buNone/>
            </a:pPr>
            <a:r>
              <a:rPr lang="es-ES" sz="3500" u="sng" dirty="0" smtClean="0"/>
              <a:t>REGISTROS DE PROGRAMA DE ORDENADOR </a:t>
            </a:r>
          </a:p>
          <a:p>
            <a:pPr marL="0" indent="0" algn="ctr">
              <a:buNone/>
            </a:pPr>
            <a:r>
              <a:rPr lang="es-ES" sz="3500" u="sng" dirty="0" smtClean="0"/>
              <a:t>A NIVEL  ESTATAL:</a:t>
            </a:r>
          </a:p>
          <a:p>
            <a:pPr marL="0" indent="0" algn="ctr">
              <a:buNone/>
            </a:pPr>
            <a:endParaRPr lang="es-ES" dirty="0" smtClean="0"/>
          </a:p>
          <a:p>
            <a:pPr marL="0" indent="0" algn="ctr">
              <a:buNone/>
            </a:pPr>
            <a:r>
              <a:rPr lang="ca-ES" dirty="0" smtClean="0"/>
              <a:t>2010</a:t>
            </a:r>
            <a:r>
              <a:rPr lang="ca-ES" dirty="0"/>
              <a:t>.................540</a:t>
            </a:r>
            <a:endParaRPr lang="es-ES" dirty="0"/>
          </a:p>
          <a:p>
            <a:pPr marL="0" indent="0" algn="ctr">
              <a:buNone/>
            </a:pPr>
            <a:r>
              <a:rPr lang="ca-ES" dirty="0"/>
              <a:t>2011.................591</a:t>
            </a:r>
            <a:endParaRPr lang="es-ES" dirty="0"/>
          </a:p>
          <a:p>
            <a:pPr marL="0" indent="0" algn="ctr">
              <a:buNone/>
            </a:pPr>
            <a:r>
              <a:rPr lang="ca-ES" dirty="0"/>
              <a:t>2012.................551</a:t>
            </a:r>
            <a:endParaRPr lang="es-ES" dirty="0"/>
          </a:p>
          <a:p>
            <a:pPr marL="0" indent="0" algn="ctr">
              <a:buNone/>
            </a:pPr>
            <a:r>
              <a:rPr lang="ca-ES" dirty="0"/>
              <a:t>2013.................574</a:t>
            </a:r>
            <a:endParaRPr lang="es-ES" dirty="0"/>
          </a:p>
          <a:p>
            <a:pPr marL="0" indent="0" algn="ctr">
              <a:buNone/>
            </a:pPr>
            <a:r>
              <a:rPr lang="ca-ES" dirty="0"/>
              <a:t>2014.................469</a:t>
            </a:r>
            <a:endParaRPr lang="es-ES" dirty="0"/>
          </a:p>
          <a:p>
            <a:pPr marL="0" indent="0">
              <a:buNone/>
            </a:pPr>
            <a:endParaRPr lang="es-ES" dirty="0"/>
          </a:p>
          <a:p>
            <a:endParaRPr lang="es-ES"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0290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extLst>
              <p:ext uri="{D42A27DB-BD31-4B8C-83A1-F6EECF244321}">
                <p14:modId xmlns:p14="http://schemas.microsoft.com/office/powerpoint/2010/main" val="2095663727"/>
              </p:ext>
            </p:extLst>
          </p:nvPr>
        </p:nvGraphicFramePr>
        <p:xfrm>
          <a:off x="1057122" y="1722120"/>
          <a:ext cx="7115276" cy="3939126"/>
        </p:xfrm>
        <a:graphic>
          <a:graphicData uri="http://schemas.openxmlformats.org/drawingml/2006/table">
            <a:tbl>
              <a:tblPr firstRow="1" firstCol="1" bandRow="1">
                <a:tableStyleId>{9D7B26C5-4107-4FEC-AEDC-1716B250A1EF}</a:tableStyleId>
              </a:tblPr>
              <a:tblGrid>
                <a:gridCol w="2939646"/>
                <a:gridCol w="835126"/>
                <a:gridCol w="835126"/>
                <a:gridCol w="835126"/>
                <a:gridCol w="835126"/>
                <a:gridCol w="835126"/>
              </a:tblGrid>
              <a:tr h="562733">
                <a:tc gridSpan="6">
                  <a:txBody>
                    <a:bodyPr/>
                    <a:lstStyle/>
                    <a:p>
                      <a:pPr>
                        <a:spcAft>
                          <a:spcPts val="0"/>
                        </a:spcAft>
                      </a:pPr>
                      <a:r>
                        <a:rPr lang="es-ES" sz="1600" dirty="0" smtClean="0">
                          <a:effectLst/>
                        </a:rPr>
                        <a:t>SOL·LICITUDS D’INSCRIPCIÓ D’OBRES AL REGISTRE DE LA PROPIETAT INTEL·LECTUAL DE CATALUNYA, PER TIPUS D’OBRA. 2010-2014</a:t>
                      </a:r>
                      <a:endParaRPr lang="es-ES" sz="1600" dirty="0">
                        <a:effectLst/>
                        <a:latin typeface="+mn-lt"/>
                        <a:ea typeface="Calibri"/>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81366">
                <a:tc>
                  <a:txBody>
                    <a:bodyPr/>
                    <a:lstStyle/>
                    <a:p>
                      <a:pPr>
                        <a:spcAft>
                          <a:spcPts val="0"/>
                        </a:spcAft>
                      </a:pPr>
                      <a:r>
                        <a:rPr lang="es-ES" sz="1600" dirty="0">
                          <a:effectLst/>
                        </a:rPr>
                        <a:t>Obres</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2010</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2011</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2012</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2013</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2014</a:t>
                      </a:r>
                      <a:endParaRPr lang="es-ES" sz="1600" dirty="0">
                        <a:effectLst/>
                        <a:latin typeface="+mn-lt"/>
                        <a:ea typeface="Calibri"/>
                      </a:endParaRPr>
                    </a:p>
                  </a:txBody>
                  <a:tcPr marL="44450" marR="44450" marT="0" marB="0"/>
                </a:tc>
              </a:tr>
              <a:tr h="281366">
                <a:tc>
                  <a:txBody>
                    <a:bodyPr/>
                    <a:lstStyle/>
                    <a:p>
                      <a:pPr>
                        <a:spcAft>
                          <a:spcPts val="0"/>
                        </a:spcAft>
                      </a:pPr>
                      <a:r>
                        <a:rPr lang="es-ES" sz="1600" dirty="0">
                          <a:effectLst/>
                        </a:rPr>
                        <a:t>Literàries </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4.499</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4.617</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4.257</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4.157</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3.543</a:t>
                      </a:r>
                      <a:endParaRPr lang="es-ES" sz="1600" dirty="0">
                        <a:effectLst/>
                        <a:latin typeface="+mn-lt"/>
                        <a:ea typeface="Calibri"/>
                      </a:endParaRPr>
                    </a:p>
                  </a:txBody>
                  <a:tcPr marL="44450" marR="44450" marT="0" marB="0"/>
                </a:tc>
              </a:tr>
              <a:tr h="281366">
                <a:tc>
                  <a:txBody>
                    <a:bodyPr/>
                    <a:lstStyle/>
                    <a:p>
                      <a:pPr>
                        <a:spcAft>
                          <a:spcPts val="0"/>
                        </a:spcAft>
                      </a:pPr>
                      <a:r>
                        <a:rPr lang="es-ES" sz="1600" dirty="0">
                          <a:effectLst/>
                        </a:rPr>
                        <a:t>Musicals </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1.435</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1.146</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1.229</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1.120</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725</a:t>
                      </a:r>
                      <a:endParaRPr lang="es-ES" sz="1600" dirty="0">
                        <a:effectLst/>
                        <a:latin typeface="+mn-lt"/>
                        <a:ea typeface="Calibri"/>
                      </a:endParaRPr>
                    </a:p>
                  </a:txBody>
                  <a:tcPr marL="44450" marR="44450" marT="0" marB="0"/>
                </a:tc>
              </a:tr>
              <a:tr h="281366">
                <a:tc>
                  <a:txBody>
                    <a:bodyPr/>
                    <a:lstStyle/>
                    <a:p>
                      <a:pPr>
                        <a:spcAft>
                          <a:spcPts val="0"/>
                        </a:spcAft>
                      </a:pPr>
                      <a:r>
                        <a:rPr lang="es-ES" sz="1600" dirty="0">
                          <a:effectLst/>
                        </a:rPr>
                        <a:t>Teatrals</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202</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310</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245</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225</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231</a:t>
                      </a:r>
                      <a:endParaRPr lang="es-ES" sz="1600" dirty="0">
                        <a:effectLst/>
                        <a:latin typeface="+mn-lt"/>
                        <a:ea typeface="Calibri"/>
                      </a:endParaRPr>
                    </a:p>
                  </a:txBody>
                  <a:tcPr marL="44450" marR="44450" marT="0" marB="0"/>
                </a:tc>
              </a:tr>
              <a:tr h="281366">
                <a:tc>
                  <a:txBody>
                    <a:bodyPr/>
                    <a:lstStyle/>
                    <a:p>
                      <a:pPr>
                        <a:spcAft>
                          <a:spcPts val="0"/>
                        </a:spcAft>
                      </a:pPr>
                      <a:r>
                        <a:rPr lang="es-ES" sz="1600" dirty="0">
                          <a:effectLst/>
                        </a:rPr>
                        <a:t>Audiovisuals</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56</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58</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52</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53</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49</a:t>
                      </a:r>
                      <a:endParaRPr lang="es-ES" sz="1600" dirty="0">
                        <a:effectLst/>
                        <a:latin typeface="+mn-lt"/>
                        <a:ea typeface="Calibri"/>
                      </a:endParaRPr>
                    </a:p>
                  </a:txBody>
                  <a:tcPr marL="44450" marR="44450" marT="0" marB="0"/>
                </a:tc>
              </a:tr>
              <a:tr h="281366">
                <a:tc>
                  <a:txBody>
                    <a:bodyPr/>
                    <a:lstStyle/>
                    <a:p>
                      <a:pPr>
                        <a:spcAft>
                          <a:spcPts val="0"/>
                        </a:spcAft>
                      </a:pPr>
                      <a:r>
                        <a:rPr lang="es-ES" sz="1600" dirty="0">
                          <a:effectLst/>
                        </a:rPr>
                        <a:t>Artístiques</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543</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351</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442</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552</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283</a:t>
                      </a:r>
                      <a:endParaRPr lang="es-ES" sz="1600" dirty="0">
                        <a:effectLst/>
                        <a:latin typeface="+mn-lt"/>
                        <a:ea typeface="Calibri"/>
                      </a:endParaRPr>
                    </a:p>
                  </a:txBody>
                  <a:tcPr marL="44450" marR="44450" marT="0" marB="0"/>
                </a:tc>
              </a:tr>
              <a:tr h="281366">
                <a:tc>
                  <a:txBody>
                    <a:bodyPr/>
                    <a:lstStyle/>
                    <a:p>
                      <a:pPr>
                        <a:spcAft>
                          <a:spcPts val="0"/>
                        </a:spcAft>
                      </a:pPr>
                      <a:r>
                        <a:rPr lang="es-ES" sz="1600" dirty="0">
                          <a:effectLst/>
                        </a:rPr>
                        <a:t>Tècniques</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15</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38</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12</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13</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28</a:t>
                      </a:r>
                      <a:endParaRPr lang="es-ES" sz="1600" dirty="0">
                        <a:effectLst/>
                        <a:latin typeface="+mn-lt"/>
                        <a:ea typeface="Calibri"/>
                      </a:endParaRPr>
                    </a:p>
                  </a:txBody>
                  <a:tcPr marL="44450" marR="44450" marT="0" marB="0"/>
                </a:tc>
              </a:tr>
              <a:tr h="281366">
                <a:tc>
                  <a:txBody>
                    <a:bodyPr/>
                    <a:lstStyle/>
                    <a:p>
                      <a:pPr>
                        <a:spcAft>
                          <a:spcPts val="0"/>
                        </a:spcAft>
                      </a:pPr>
                      <a:r>
                        <a:rPr lang="es-ES" sz="1600" dirty="0">
                          <a:solidFill>
                            <a:srgbClr val="FF0000"/>
                          </a:solidFill>
                          <a:effectLst/>
                        </a:rPr>
                        <a:t>Programes d’ordinador</a:t>
                      </a:r>
                      <a:endParaRPr lang="es-ES" sz="1600" dirty="0">
                        <a:solidFill>
                          <a:srgbClr val="FF0000"/>
                        </a:solidFill>
                        <a:effectLst/>
                        <a:latin typeface="+mn-lt"/>
                        <a:ea typeface="Calibri"/>
                      </a:endParaRPr>
                    </a:p>
                  </a:txBody>
                  <a:tcPr marL="44450" marR="44450" marT="0" marB="0"/>
                </a:tc>
                <a:tc>
                  <a:txBody>
                    <a:bodyPr/>
                    <a:lstStyle/>
                    <a:p>
                      <a:pPr algn="r">
                        <a:spcAft>
                          <a:spcPts val="0"/>
                        </a:spcAft>
                      </a:pPr>
                      <a:r>
                        <a:rPr lang="es-ES" sz="1600" dirty="0">
                          <a:solidFill>
                            <a:srgbClr val="FF0000"/>
                          </a:solidFill>
                          <a:effectLst/>
                        </a:rPr>
                        <a:t>80</a:t>
                      </a:r>
                      <a:endParaRPr lang="es-ES" sz="1600" dirty="0">
                        <a:solidFill>
                          <a:srgbClr val="FF0000"/>
                        </a:solidFill>
                        <a:effectLst/>
                        <a:latin typeface="+mn-lt"/>
                        <a:ea typeface="Calibri"/>
                      </a:endParaRPr>
                    </a:p>
                  </a:txBody>
                  <a:tcPr marL="44450" marR="44450" marT="0" marB="0"/>
                </a:tc>
                <a:tc>
                  <a:txBody>
                    <a:bodyPr/>
                    <a:lstStyle/>
                    <a:p>
                      <a:pPr algn="r">
                        <a:spcAft>
                          <a:spcPts val="0"/>
                        </a:spcAft>
                      </a:pPr>
                      <a:r>
                        <a:rPr lang="es-ES" sz="1600" dirty="0">
                          <a:solidFill>
                            <a:srgbClr val="FF0000"/>
                          </a:solidFill>
                          <a:effectLst/>
                        </a:rPr>
                        <a:t>103</a:t>
                      </a:r>
                      <a:endParaRPr lang="es-ES" sz="1600" dirty="0">
                        <a:solidFill>
                          <a:srgbClr val="FF0000"/>
                        </a:solidFill>
                        <a:effectLst/>
                        <a:latin typeface="+mn-lt"/>
                        <a:ea typeface="Calibri"/>
                      </a:endParaRPr>
                    </a:p>
                  </a:txBody>
                  <a:tcPr marL="44450" marR="44450" marT="0" marB="0"/>
                </a:tc>
                <a:tc>
                  <a:txBody>
                    <a:bodyPr/>
                    <a:lstStyle/>
                    <a:p>
                      <a:pPr algn="r">
                        <a:spcAft>
                          <a:spcPts val="0"/>
                        </a:spcAft>
                      </a:pPr>
                      <a:r>
                        <a:rPr lang="es-ES" sz="1600" dirty="0">
                          <a:solidFill>
                            <a:srgbClr val="FF0000"/>
                          </a:solidFill>
                          <a:effectLst/>
                        </a:rPr>
                        <a:t>57</a:t>
                      </a:r>
                      <a:endParaRPr lang="es-ES" sz="1600" dirty="0">
                        <a:solidFill>
                          <a:srgbClr val="FF0000"/>
                        </a:solidFill>
                        <a:effectLst/>
                        <a:latin typeface="+mn-lt"/>
                        <a:ea typeface="Calibri"/>
                      </a:endParaRPr>
                    </a:p>
                  </a:txBody>
                  <a:tcPr marL="44450" marR="44450" marT="0" marB="0"/>
                </a:tc>
                <a:tc>
                  <a:txBody>
                    <a:bodyPr/>
                    <a:lstStyle/>
                    <a:p>
                      <a:pPr algn="r">
                        <a:spcAft>
                          <a:spcPts val="0"/>
                        </a:spcAft>
                      </a:pPr>
                      <a:r>
                        <a:rPr lang="es-ES" sz="1600" dirty="0">
                          <a:solidFill>
                            <a:srgbClr val="FF0000"/>
                          </a:solidFill>
                          <a:effectLst/>
                        </a:rPr>
                        <a:t>45</a:t>
                      </a:r>
                      <a:endParaRPr lang="es-ES" sz="1600" dirty="0">
                        <a:solidFill>
                          <a:srgbClr val="FF0000"/>
                        </a:solidFill>
                        <a:effectLst/>
                        <a:latin typeface="+mn-lt"/>
                        <a:ea typeface="Calibri"/>
                      </a:endParaRPr>
                    </a:p>
                  </a:txBody>
                  <a:tcPr marL="44450" marR="44450" marT="0" marB="0"/>
                </a:tc>
                <a:tc>
                  <a:txBody>
                    <a:bodyPr/>
                    <a:lstStyle/>
                    <a:p>
                      <a:pPr algn="r">
                        <a:spcAft>
                          <a:spcPts val="0"/>
                        </a:spcAft>
                      </a:pPr>
                      <a:r>
                        <a:rPr lang="es-ES" sz="1600" dirty="0">
                          <a:solidFill>
                            <a:srgbClr val="FF0000"/>
                          </a:solidFill>
                          <a:effectLst/>
                        </a:rPr>
                        <a:t>81</a:t>
                      </a:r>
                      <a:endParaRPr lang="es-ES" sz="1600" dirty="0">
                        <a:solidFill>
                          <a:srgbClr val="FF0000"/>
                        </a:solidFill>
                        <a:effectLst/>
                        <a:latin typeface="+mn-lt"/>
                        <a:ea typeface="Calibri"/>
                      </a:endParaRPr>
                    </a:p>
                  </a:txBody>
                  <a:tcPr marL="44450" marR="44450" marT="0" marB="0"/>
                </a:tc>
              </a:tr>
              <a:tr h="281366">
                <a:tc>
                  <a:txBody>
                    <a:bodyPr/>
                    <a:lstStyle/>
                    <a:p>
                      <a:pPr>
                        <a:spcAft>
                          <a:spcPts val="0"/>
                        </a:spcAft>
                      </a:pPr>
                      <a:r>
                        <a:rPr lang="es-ES" sz="1600" dirty="0">
                          <a:effectLst/>
                        </a:rPr>
                        <a:t>Bases de dades</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11</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3</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2</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4</a:t>
                      </a:r>
                      <a:endParaRPr lang="es-ES" sz="1600" dirty="0">
                        <a:effectLst/>
                        <a:latin typeface="+mn-lt"/>
                        <a:ea typeface="Calibri"/>
                      </a:endParaRPr>
                    </a:p>
                  </a:txBody>
                  <a:tcPr marL="44450" marR="44450" marT="0" marB="0"/>
                </a:tc>
              </a:tr>
              <a:tr h="562733">
                <a:tc>
                  <a:txBody>
                    <a:bodyPr/>
                    <a:lstStyle/>
                    <a:p>
                      <a:pPr>
                        <a:spcAft>
                          <a:spcPts val="0"/>
                        </a:spcAft>
                      </a:pPr>
                      <a:r>
                        <a:rPr lang="es-ES" sz="1600" dirty="0">
                          <a:effectLst/>
                        </a:rPr>
                        <a:t>Electròniques,  multimèdia i drets afins</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7</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1</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3</a:t>
                      </a:r>
                      <a:endParaRPr lang="es-ES" sz="1600" dirty="0">
                        <a:effectLst/>
                        <a:latin typeface="+mn-lt"/>
                        <a:ea typeface="Calibri"/>
                      </a:endParaRPr>
                    </a:p>
                  </a:txBody>
                  <a:tcPr marL="44450" marR="44450" marT="0" marB="0"/>
                </a:tc>
              </a:tr>
              <a:tr h="281366">
                <a:tc>
                  <a:txBody>
                    <a:bodyPr/>
                    <a:lstStyle/>
                    <a:p>
                      <a:pPr>
                        <a:spcAft>
                          <a:spcPts val="0"/>
                        </a:spcAft>
                      </a:pPr>
                      <a:r>
                        <a:rPr lang="es-ES" sz="1600" dirty="0">
                          <a:effectLst/>
                        </a:rPr>
                        <a:t>Total</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6.848</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6.626</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6.296</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6.168</a:t>
                      </a:r>
                      <a:endParaRPr lang="es-ES" sz="1600" dirty="0">
                        <a:effectLst/>
                        <a:latin typeface="+mn-lt"/>
                        <a:ea typeface="Calibri"/>
                      </a:endParaRPr>
                    </a:p>
                  </a:txBody>
                  <a:tcPr marL="44450" marR="44450" marT="0" marB="0"/>
                </a:tc>
                <a:tc>
                  <a:txBody>
                    <a:bodyPr/>
                    <a:lstStyle/>
                    <a:p>
                      <a:pPr algn="r">
                        <a:spcAft>
                          <a:spcPts val="0"/>
                        </a:spcAft>
                      </a:pPr>
                      <a:r>
                        <a:rPr lang="es-ES" sz="1600" dirty="0">
                          <a:effectLst/>
                        </a:rPr>
                        <a:t>4.947</a:t>
                      </a:r>
                      <a:endParaRPr lang="es-ES" sz="1600" dirty="0">
                        <a:effectLst/>
                        <a:latin typeface="+mn-lt"/>
                        <a:ea typeface="Calibri"/>
                      </a:endParaRPr>
                    </a:p>
                  </a:txBody>
                  <a:tcPr marL="44450" marR="44450" marT="0" marB="0"/>
                </a:tc>
              </a:tr>
            </a:tbl>
          </a:graphicData>
        </a:graphic>
      </p:graphicFrame>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9987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2 Marcador de contenido"/>
          <p:cNvSpPr>
            <a:spLocks noGrp="1"/>
          </p:cNvSpPr>
          <p:nvPr>
            <p:ph idx="1"/>
          </p:nvPr>
        </p:nvSpPr>
        <p:spPr>
          <a:xfrm>
            <a:off x="1691680" y="1844824"/>
            <a:ext cx="5832648" cy="2088232"/>
          </a:xfrm>
        </p:spPr>
        <p:txBody>
          <a:bodyPr>
            <a:normAutofit/>
          </a:bodyPr>
          <a:lstStyle/>
          <a:p>
            <a:pPr marL="1073150" indent="-1073150">
              <a:buNone/>
            </a:pPr>
            <a:r>
              <a:rPr lang="es-ES" sz="6300" dirty="0" smtClean="0">
                <a:solidFill>
                  <a:srgbClr val="FF0000"/>
                </a:solidFill>
              </a:rPr>
              <a:t>2.- PROPIEDAD INDUSTRIAL</a:t>
            </a:r>
          </a:p>
          <a:p>
            <a:pPr marL="0" indent="0">
              <a:buNone/>
            </a:pPr>
            <a:endParaRPr lang="es-ES" dirty="0"/>
          </a:p>
        </p:txBody>
      </p:sp>
    </p:spTree>
    <p:extLst>
      <p:ext uri="{BB962C8B-B14F-4D97-AF65-F5344CB8AC3E}">
        <p14:creationId xmlns:p14="http://schemas.microsoft.com/office/powerpoint/2010/main" val="794261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74848" y="2780928"/>
            <a:ext cx="8229600" cy="3724672"/>
          </a:xfrm>
        </p:spPr>
        <p:txBody>
          <a:bodyPr/>
          <a:lstStyle/>
          <a:p>
            <a:pPr marL="0" indent="0">
              <a:buNone/>
            </a:pPr>
            <a:endParaRPr lang="es-ES" dirty="0" smtClean="0"/>
          </a:p>
          <a:p>
            <a:endParaRPr lang="es-ES" dirty="0" smtClean="0"/>
          </a:p>
          <a:p>
            <a:pPr marL="0" indent="0">
              <a:buNone/>
            </a:pPr>
            <a:endParaRPr lang="es-ES" dirty="0" smtClean="0"/>
          </a:p>
          <a:p>
            <a:pPr marL="0" indent="0">
              <a:buNone/>
            </a:pPr>
            <a:endParaRPr lang="es-ES" dirty="0" smtClean="0"/>
          </a:p>
          <a:p>
            <a:endParaRPr lang="es-ES" dirty="0"/>
          </a:p>
        </p:txBody>
      </p:sp>
      <p:sp>
        <p:nvSpPr>
          <p:cNvPr id="5" name="4 CuadroTexto"/>
          <p:cNvSpPr txBox="1"/>
          <p:nvPr/>
        </p:nvSpPr>
        <p:spPr>
          <a:xfrm>
            <a:off x="474748" y="1196752"/>
            <a:ext cx="7992888" cy="4462760"/>
          </a:xfrm>
          <a:prstGeom prst="rect">
            <a:avLst/>
          </a:prstGeom>
          <a:noFill/>
        </p:spPr>
        <p:txBody>
          <a:bodyPr wrap="square" rtlCol="0">
            <a:spAutoFit/>
          </a:bodyPr>
          <a:lstStyle/>
          <a:p>
            <a:r>
              <a:rPr lang="es-ES" sz="3200" b="1" dirty="0" smtClean="0">
                <a:solidFill>
                  <a:srgbClr val="FF0000"/>
                </a:solidFill>
              </a:rPr>
              <a:t>¿QUÉ ES UNA INVENCIÓN?</a:t>
            </a:r>
          </a:p>
          <a:p>
            <a:pPr marL="285750" indent="-285750">
              <a:buFont typeface="Arial" panose="020B0604020202020204" pitchFamily="34" charset="0"/>
              <a:buChar char="•"/>
            </a:pPr>
            <a:endParaRPr lang="es-ES" dirty="0" smtClean="0"/>
          </a:p>
          <a:p>
            <a:pPr marL="914400" lvl="1" indent="-457200">
              <a:buFont typeface="Arial" panose="020B0604020202020204" pitchFamily="34" charset="0"/>
              <a:buChar char="•"/>
            </a:pPr>
            <a:r>
              <a:rPr lang="es-ES" sz="2400" dirty="0" smtClean="0"/>
              <a:t>Conjunto </a:t>
            </a:r>
            <a:r>
              <a:rPr lang="es-ES" sz="2400" dirty="0"/>
              <a:t>de características técnicas que proporcionan una solución técnica a un problema </a:t>
            </a:r>
            <a:r>
              <a:rPr lang="es-ES" sz="2400" dirty="0" smtClean="0"/>
              <a:t>técnico</a:t>
            </a:r>
          </a:p>
          <a:p>
            <a:pPr marL="1371600" lvl="2" indent="-457200">
              <a:buFont typeface="Arial" panose="020B0604020202020204" pitchFamily="34" charset="0"/>
              <a:buChar char="•"/>
            </a:pPr>
            <a:r>
              <a:rPr lang="es-ES" sz="2400" dirty="0" smtClean="0"/>
              <a:t>Ha </a:t>
            </a:r>
            <a:r>
              <a:rPr lang="es-ES" sz="2400" dirty="0"/>
              <a:t>de tener </a:t>
            </a:r>
            <a:r>
              <a:rPr lang="es-ES" sz="2400" b="1" u="sng" dirty="0"/>
              <a:t>características </a:t>
            </a:r>
            <a:r>
              <a:rPr lang="es-ES" sz="2400" b="1" u="sng" dirty="0" smtClean="0"/>
              <a:t>técnicas</a:t>
            </a:r>
          </a:p>
          <a:p>
            <a:pPr marL="914400" lvl="1" indent="-457200">
              <a:buFont typeface="Arial" panose="020B0604020202020204" pitchFamily="34" charset="0"/>
              <a:buChar char="•"/>
            </a:pPr>
            <a:endParaRPr lang="es-ES" sz="2400" dirty="0" smtClean="0"/>
          </a:p>
          <a:p>
            <a:pPr marL="914400" lvl="1" indent="-457200">
              <a:buFont typeface="Arial" panose="020B0604020202020204" pitchFamily="34" charset="0"/>
              <a:buChar char="•"/>
            </a:pPr>
            <a:r>
              <a:rPr lang="es-ES" sz="2400" dirty="0" smtClean="0"/>
              <a:t>Ejemplo:</a:t>
            </a:r>
          </a:p>
          <a:p>
            <a:pPr marL="1371600" lvl="2" indent="-457200">
              <a:buFont typeface="Arial" panose="020B0604020202020204" pitchFamily="34" charset="0"/>
              <a:buChar char="•"/>
            </a:pPr>
            <a:r>
              <a:rPr lang="es-ES" sz="2400" dirty="0" smtClean="0"/>
              <a:t>Problema </a:t>
            </a:r>
            <a:r>
              <a:rPr lang="es-ES" sz="2400" dirty="0"/>
              <a:t>técnico: Evitar que el zapato no se escape del pie cuando </a:t>
            </a:r>
            <a:r>
              <a:rPr lang="es-ES" sz="2400" dirty="0" smtClean="0"/>
              <a:t>caminas</a:t>
            </a:r>
          </a:p>
          <a:p>
            <a:pPr marL="1371600" lvl="2" indent="-457200">
              <a:buFont typeface="Arial" panose="020B0604020202020204" pitchFamily="34" charset="0"/>
              <a:buChar char="•"/>
            </a:pPr>
            <a:r>
              <a:rPr lang="es-ES" sz="2400" dirty="0" smtClean="0"/>
              <a:t>Solución </a:t>
            </a:r>
            <a:r>
              <a:rPr lang="es-ES" sz="2400" dirty="0"/>
              <a:t>técnica: Incorporar unos cordones en el zapato para poder unir el mismo al pie.</a:t>
            </a:r>
          </a:p>
          <a:p>
            <a:endParaRPr lang="es-ES"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8148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5400600"/>
          </a:xfrm>
        </p:spPr>
        <p:txBody>
          <a:bodyPr>
            <a:noAutofit/>
          </a:bodyPr>
          <a:lstStyle/>
          <a:p>
            <a:pPr marL="0" indent="0">
              <a:buNone/>
            </a:pPr>
            <a:r>
              <a:rPr lang="es-ES" b="1" dirty="0" smtClean="0">
                <a:solidFill>
                  <a:srgbClr val="FF0000"/>
                </a:solidFill>
              </a:rPr>
              <a:t>TIPOS DE INVENCIÓN:</a:t>
            </a:r>
          </a:p>
          <a:p>
            <a:pPr marL="0" indent="0">
              <a:buNone/>
            </a:pPr>
            <a:endParaRPr lang="es-ES" sz="1400" dirty="0"/>
          </a:p>
          <a:p>
            <a:pPr lvl="1">
              <a:buFont typeface="Arial" panose="020B0604020202020204" pitchFamily="34" charset="0"/>
              <a:buChar char="•"/>
            </a:pPr>
            <a:r>
              <a:rPr lang="es-ES" sz="2000" dirty="0"/>
              <a:t>Entidades físicas:</a:t>
            </a:r>
          </a:p>
          <a:p>
            <a:pPr lvl="2"/>
            <a:r>
              <a:rPr lang="es-ES" sz="2000" dirty="0"/>
              <a:t>Productos;</a:t>
            </a:r>
          </a:p>
          <a:p>
            <a:pPr lvl="2"/>
            <a:r>
              <a:rPr lang="es-ES" sz="2000" dirty="0"/>
              <a:t>Sistemas;</a:t>
            </a:r>
          </a:p>
          <a:p>
            <a:pPr lvl="2"/>
            <a:r>
              <a:rPr lang="es-ES" sz="2000" dirty="0"/>
              <a:t>Objetos;</a:t>
            </a:r>
          </a:p>
          <a:p>
            <a:pPr lvl="2"/>
            <a:r>
              <a:rPr lang="es-ES" sz="2000" dirty="0" smtClean="0"/>
              <a:t>Aparatos.</a:t>
            </a:r>
          </a:p>
          <a:p>
            <a:pPr marL="914400" lvl="2" indent="0">
              <a:buNone/>
            </a:pPr>
            <a:endParaRPr lang="es-ES" sz="1800" dirty="0" smtClean="0"/>
          </a:p>
          <a:p>
            <a:pPr lvl="1">
              <a:buFont typeface="Arial" panose="020B0604020202020204" pitchFamily="34" charset="0"/>
              <a:buChar char="•"/>
            </a:pPr>
            <a:r>
              <a:rPr lang="es-ES" sz="2000" dirty="0" smtClean="0"/>
              <a:t>Método </a:t>
            </a:r>
            <a:r>
              <a:rPr lang="es-ES" sz="2000" dirty="0"/>
              <a:t>o proceso para fabricar una entidad</a:t>
            </a:r>
          </a:p>
          <a:p>
            <a:pPr lvl="2"/>
            <a:r>
              <a:rPr lang="es-ES" sz="2000" dirty="0"/>
              <a:t>Método de generación de una imagen 3D a partir de la entrada de dos imágenes 2D </a:t>
            </a:r>
            <a:r>
              <a:rPr lang="es-ES" sz="2000" dirty="0" smtClean="0"/>
              <a:t>;</a:t>
            </a:r>
          </a:p>
          <a:p>
            <a:pPr marL="914400" lvl="2" indent="0">
              <a:buNone/>
            </a:pPr>
            <a:endParaRPr lang="es-ES" sz="1800" dirty="0" smtClean="0"/>
          </a:p>
          <a:p>
            <a:pPr lvl="1">
              <a:buFont typeface="Arial" panose="020B0604020202020204" pitchFamily="34" charset="0"/>
              <a:buChar char="•"/>
            </a:pPr>
            <a:r>
              <a:rPr lang="es-ES" sz="2000" dirty="0" smtClean="0"/>
              <a:t>Uso </a:t>
            </a:r>
            <a:r>
              <a:rPr lang="es-ES" sz="2000" dirty="0"/>
              <a:t>de una entidad para una finalidad </a:t>
            </a:r>
            <a:r>
              <a:rPr lang="es-ES" sz="2000" dirty="0" smtClean="0"/>
              <a:t>concreta:</a:t>
            </a:r>
          </a:p>
          <a:p>
            <a:pPr lvl="2"/>
            <a:r>
              <a:rPr lang="es-ES" sz="2000" dirty="0" smtClean="0"/>
              <a:t>Uso </a:t>
            </a:r>
            <a:r>
              <a:rPr lang="es-ES" sz="2000" dirty="0"/>
              <a:t>de la pintura X para pintar un objeto Y que </a:t>
            </a:r>
            <a:r>
              <a:rPr lang="es-ES" sz="2000" dirty="0" smtClean="0"/>
              <a:t>rota alrededor </a:t>
            </a:r>
            <a:r>
              <a:rPr lang="es-ES" sz="2000" dirty="0"/>
              <a:t>de su eje.</a:t>
            </a:r>
            <a:endParaRPr lang="es-ES" sz="20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5923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525963"/>
          </a:xfrm>
        </p:spPr>
        <p:txBody>
          <a:bodyPr>
            <a:normAutofit lnSpcReduction="10000"/>
          </a:bodyPr>
          <a:lstStyle/>
          <a:p>
            <a:pPr marL="0" indent="0">
              <a:buNone/>
            </a:pPr>
            <a:r>
              <a:rPr lang="es-ES" b="1" u="sng" dirty="0" smtClean="0">
                <a:solidFill>
                  <a:srgbClr val="FF0000"/>
                </a:solidFill>
              </a:rPr>
              <a:t>NO</a:t>
            </a:r>
            <a:r>
              <a:rPr lang="es-ES" dirty="0" smtClean="0">
                <a:solidFill>
                  <a:srgbClr val="FF0000"/>
                </a:solidFill>
              </a:rPr>
              <a:t> ES UNA INVENCIÓN</a:t>
            </a:r>
          </a:p>
          <a:p>
            <a:pPr marL="0" indent="0">
              <a:buNone/>
            </a:pPr>
            <a:endParaRPr lang="es-ES" sz="1600" dirty="0" smtClean="0"/>
          </a:p>
          <a:p>
            <a:pPr lvl="1">
              <a:buFont typeface="Arial" panose="020B0604020202020204" pitchFamily="34" charset="0"/>
              <a:buChar char="•"/>
            </a:pPr>
            <a:r>
              <a:rPr lang="es-ES" dirty="0" smtClean="0"/>
              <a:t>Descubrimientos</a:t>
            </a:r>
            <a:r>
              <a:rPr lang="es-ES" dirty="0"/>
              <a:t>, teorías científicas y métodos </a:t>
            </a:r>
            <a:r>
              <a:rPr lang="es-ES" dirty="0" smtClean="0"/>
              <a:t>matemáticos;</a:t>
            </a:r>
          </a:p>
          <a:p>
            <a:pPr lvl="1">
              <a:buFont typeface="Arial" panose="020B0604020202020204" pitchFamily="34" charset="0"/>
              <a:buChar char="•"/>
            </a:pPr>
            <a:r>
              <a:rPr lang="es-ES" dirty="0" smtClean="0"/>
              <a:t>Creaciones </a:t>
            </a:r>
            <a:r>
              <a:rPr lang="es-ES" dirty="0"/>
              <a:t>estéticas (incluye obras literarias, artísticas, </a:t>
            </a:r>
            <a:r>
              <a:rPr lang="es-ES" dirty="0" smtClean="0"/>
              <a:t>etc.);</a:t>
            </a:r>
          </a:p>
          <a:p>
            <a:pPr lvl="1">
              <a:buFont typeface="Arial" panose="020B0604020202020204" pitchFamily="34" charset="0"/>
              <a:buChar char="•"/>
            </a:pPr>
            <a:r>
              <a:rPr lang="es-ES" dirty="0" smtClean="0"/>
              <a:t>Planes</a:t>
            </a:r>
            <a:r>
              <a:rPr lang="es-ES" dirty="0"/>
              <a:t>, reglas y métodos para el ejercicio de actividades intelectuales así como programas de </a:t>
            </a:r>
            <a:r>
              <a:rPr lang="es-ES" dirty="0" smtClean="0"/>
              <a:t>ordenador;</a:t>
            </a:r>
          </a:p>
          <a:p>
            <a:pPr lvl="1">
              <a:buFont typeface="Arial" panose="020B0604020202020204" pitchFamily="34" charset="0"/>
              <a:buChar char="•"/>
            </a:pPr>
            <a:r>
              <a:rPr lang="es-ES" dirty="0" smtClean="0"/>
              <a:t>Formas </a:t>
            </a:r>
            <a:r>
              <a:rPr lang="es-ES" dirty="0"/>
              <a:t>de presentar informaciones.</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3850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525963"/>
          </a:xfrm>
        </p:spPr>
        <p:txBody>
          <a:bodyPr/>
          <a:lstStyle/>
          <a:p>
            <a:pPr marL="0" indent="0">
              <a:buNone/>
            </a:pPr>
            <a:r>
              <a:rPr lang="es-ES" dirty="0" smtClean="0">
                <a:solidFill>
                  <a:srgbClr val="FF0000"/>
                </a:solidFill>
              </a:rPr>
              <a:t>REQUISITOS PARA QUE LA INVENCIÓN SEA REGISTRABLE (PATENTABLE)</a:t>
            </a:r>
            <a:endParaRPr lang="es-ES" dirty="0">
              <a:solidFill>
                <a:srgbClr val="FF0000"/>
              </a:solidFill>
            </a:endParaRPr>
          </a:p>
          <a:p>
            <a:pPr marL="0" indent="0">
              <a:buNone/>
            </a:pPr>
            <a:endParaRPr lang="es-ES" sz="2000" dirty="0" smtClean="0"/>
          </a:p>
          <a:p>
            <a:pPr lvl="1">
              <a:buFont typeface="Arial" panose="020B0604020202020204" pitchFamily="34" charset="0"/>
              <a:buChar char="•"/>
            </a:pPr>
            <a:r>
              <a:rPr lang="es-ES" dirty="0" smtClean="0"/>
              <a:t>Nueva</a:t>
            </a:r>
            <a:r>
              <a:rPr lang="es-ES" dirty="0"/>
              <a:t>;</a:t>
            </a:r>
          </a:p>
          <a:p>
            <a:pPr lvl="1">
              <a:buFont typeface="Arial" panose="020B0604020202020204" pitchFamily="34" charset="0"/>
              <a:buChar char="•"/>
            </a:pPr>
            <a:r>
              <a:rPr lang="es-ES" dirty="0"/>
              <a:t>Actividad inventiva; </a:t>
            </a:r>
          </a:p>
          <a:p>
            <a:pPr lvl="1">
              <a:buFont typeface="Arial" panose="020B0604020202020204" pitchFamily="34" charset="0"/>
              <a:buChar char="•"/>
            </a:pPr>
            <a:r>
              <a:rPr lang="es-ES" dirty="0"/>
              <a:t>Aplicación </a:t>
            </a:r>
            <a:r>
              <a:rPr lang="es-ES" dirty="0" smtClean="0"/>
              <a:t>industrial.</a:t>
            </a:r>
          </a:p>
          <a:p>
            <a:pPr lvl="1">
              <a:buFont typeface="Arial" panose="020B0604020202020204" pitchFamily="34" charset="0"/>
              <a:buChar char="•"/>
            </a:pPr>
            <a:r>
              <a:rPr lang="es-ES" dirty="0" smtClean="0"/>
              <a:t>Definición del </a:t>
            </a:r>
            <a:r>
              <a:rPr lang="es-ES" sz="2800" dirty="0" smtClean="0"/>
              <a:t>Estado de la técnica:</a:t>
            </a:r>
          </a:p>
          <a:p>
            <a:pPr lvl="2"/>
            <a:r>
              <a:rPr lang="es-ES" sz="2000" dirty="0" smtClean="0"/>
              <a:t>Todo lo divulgado por cualquier medio (escrito, oral, por uso) antes de la fecha de presentación de la solicitud.</a:t>
            </a:r>
          </a:p>
          <a:p>
            <a:pPr lvl="1"/>
            <a:endParaRPr lang="es-ES" dirty="0" smtClean="0"/>
          </a:p>
          <a:p>
            <a:pPr lvl="1"/>
            <a:endParaRPr lang="es-ES" dirty="0"/>
          </a:p>
          <a:p>
            <a:endParaRPr lang="es-E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217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229600" cy="4525963"/>
          </a:xfrm>
        </p:spPr>
        <p:txBody>
          <a:bodyPr>
            <a:normAutofit/>
          </a:bodyPr>
          <a:lstStyle/>
          <a:p>
            <a:pPr marL="0" indent="0">
              <a:buNone/>
            </a:pPr>
            <a:r>
              <a:rPr lang="es-ES" sz="4000" b="1" dirty="0" smtClean="0">
                <a:solidFill>
                  <a:srgbClr val="FF0000"/>
                </a:solidFill>
              </a:rPr>
              <a:t>TIPOS DE REGISTROS</a:t>
            </a:r>
          </a:p>
          <a:p>
            <a:pPr marL="0" indent="0">
              <a:buNone/>
            </a:pPr>
            <a:r>
              <a:rPr lang="es-ES" b="1" u="sng" dirty="0" smtClean="0">
                <a:solidFill>
                  <a:srgbClr val="FF0000"/>
                </a:solidFill>
              </a:rPr>
              <a:t>1.- PATENTE</a:t>
            </a:r>
            <a:endParaRPr lang="es-ES" b="1" dirty="0" smtClean="0">
              <a:solidFill>
                <a:srgbClr val="FF0000"/>
              </a:solidFill>
            </a:endParaRPr>
          </a:p>
          <a:p>
            <a:pPr marL="708025" lvl="2"/>
            <a:r>
              <a:rPr lang="es-ES" sz="2000" dirty="0" smtClean="0"/>
              <a:t>Novedad</a:t>
            </a:r>
            <a:r>
              <a:rPr lang="es-ES" sz="2000" dirty="0"/>
              <a:t>:</a:t>
            </a:r>
          </a:p>
          <a:p>
            <a:pPr lvl="3">
              <a:buFont typeface="Arial" panose="020B0604020202020204" pitchFamily="34" charset="0"/>
              <a:buChar char="•"/>
            </a:pPr>
            <a:r>
              <a:rPr lang="es-ES" dirty="0"/>
              <a:t>Invención no ha de estar comprendida en el estado de la técnica:</a:t>
            </a:r>
          </a:p>
          <a:p>
            <a:pPr lvl="4">
              <a:buFont typeface="Arial" panose="020B0604020202020204" pitchFamily="34" charset="0"/>
              <a:buChar char="•"/>
            </a:pPr>
            <a:r>
              <a:rPr lang="es-ES" b="1" u="sng" dirty="0"/>
              <a:t>Novedad a nivel mundial</a:t>
            </a:r>
          </a:p>
          <a:p>
            <a:pPr marL="708025" lvl="2"/>
            <a:r>
              <a:rPr lang="es-ES" sz="2000" dirty="0"/>
              <a:t>Actividad inventiva:</a:t>
            </a:r>
          </a:p>
          <a:p>
            <a:pPr lvl="3">
              <a:buFont typeface="Arial" panose="020B0604020202020204" pitchFamily="34" charset="0"/>
              <a:buChar char="•"/>
            </a:pPr>
            <a:r>
              <a:rPr lang="es-ES" dirty="0"/>
              <a:t>Invención no ha de resultar del estado de la técnica de una manera </a:t>
            </a:r>
            <a:r>
              <a:rPr lang="es-ES" b="1" u="sng" dirty="0"/>
              <a:t>evidente</a:t>
            </a:r>
            <a:r>
              <a:rPr lang="es-ES" dirty="0"/>
              <a:t> para un experto en la materia</a:t>
            </a:r>
          </a:p>
          <a:p>
            <a:pPr marL="708025" lvl="2"/>
            <a:r>
              <a:rPr lang="es-ES" sz="2000" dirty="0"/>
              <a:t>Aplicación industrial:</a:t>
            </a:r>
          </a:p>
          <a:p>
            <a:pPr lvl="3">
              <a:buFont typeface="Arial" panose="020B0604020202020204" pitchFamily="34" charset="0"/>
              <a:buChar char="•"/>
            </a:pPr>
            <a:r>
              <a:rPr lang="es-ES" dirty="0" smtClean="0"/>
              <a:t>Invención </a:t>
            </a:r>
            <a:r>
              <a:rPr lang="es-ES" dirty="0"/>
              <a:t>pueda ser fabricada o utilizada.</a:t>
            </a:r>
          </a:p>
          <a:p>
            <a:endParaRPr lang="es-E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4966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484784"/>
            <a:ext cx="8503920" cy="4572000"/>
          </a:xfrm>
        </p:spPr>
        <p:txBody>
          <a:bodyPr>
            <a:normAutofit/>
          </a:bodyPr>
          <a:lstStyle/>
          <a:p>
            <a:pPr marL="0" indent="0">
              <a:buNone/>
            </a:pPr>
            <a:r>
              <a:rPr lang="es-ES" sz="3600" b="1" u="sng" dirty="0" smtClean="0">
                <a:solidFill>
                  <a:srgbClr val="FF0000"/>
                </a:solidFill>
              </a:rPr>
              <a:t>PROGRAMA DE ORDENADOR</a:t>
            </a:r>
          </a:p>
          <a:p>
            <a:pPr marL="0" indent="0" algn="ctr">
              <a:buNone/>
            </a:pPr>
            <a:endParaRPr lang="es-ES" sz="2400" b="1" i="1" u="sng" dirty="0" smtClean="0"/>
          </a:p>
          <a:p>
            <a:r>
              <a:rPr lang="es-ES" dirty="0" smtClean="0"/>
              <a:t>¿</a:t>
            </a:r>
            <a:r>
              <a:rPr lang="es-ES" dirty="0" smtClean="0"/>
              <a:t>En España se puede proteger?</a:t>
            </a:r>
          </a:p>
          <a:p>
            <a:pPr marL="0" indent="0">
              <a:buNone/>
            </a:pPr>
            <a:r>
              <a:rPr lang="es-ES" dirty="0" smtClean="0"/>
              <a:t>      *SI</a:t>
            </a:r>
          </a:p>
          <a:p>
            <a:r>
              <a:rPr lang="es-ES" dirty="0" smtClean="0"/>
              <a:t>¿</a:t>
            </a:r>
            <a:r>
              <a:rPr lang="es-ES" dirty="0" smtClean="0"/>
              <a:t>En la  Propiedad </a:t>
            </a:r>
            <a:r>
              <a:rPr lang="es-ES" dirty="0"/>
              <a:t>I</a:t>
            </a:r>
            <a:r>
              <a:rPr lang="es-ES" dirty="0" smtClean="0"/>
              <a:t>ntelectual  y/o en la Propiedad  </a:t>
            </a:r>
            <a:r>
              <a:rPr lang="es-ES" dirty="0"/>
              <a:t>I</a:t>
            </a:r>
            <a:r>
              <a:rPr lang="es-ES" dirty="0" smtClean="0"/>
              <a:t>ndustrial?</a:t>
            </a:r>
          </a:p>
          <a:p>
            <a:pPr marL="548640" lvl="2" indent="0">
              <a:buNone/>
            </a:pPr>
            <a:r>
              <a:rPr lang="es-ES" dirty="0" smtClean="0"/>
              <a:t>*En la Propiedad Intelectual y en ciertos casos en la Propiedad    Industrial cuando </a:t>
            </a:r>
            <a:r>
              <a:rPr lang="es-ES" u="sng" dirty="0" smtClean="0"/>
              <a:t>forme parte</a:t>
            </a:r>
            <a:r>
              <a:rPr lang="es-ES" dirty="0" smtClean="0"/>
              <a:t> de una patente.</a:t>
            </a:r>
          </a:p>
          <a:p>
            <a:endParaRPr lang="es-E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795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525963"/>
          </a:xfrm>
        </p:spPr>
        <p:txBody>
          <a:bodyPr>
            <a:normAutofit fontScale="92500" lnSpcReduction="10000"/>
          </a:bodyPr>
          <a:lstStyle/>
          <a:p>
            <a:pPr marL="0" lvl="1" indent="0">
              <a:buNone/>
            </a:pPr>
            <a:r>
              <a:rPr lang="es-ES" sz="3500" b="1" u="sng" dirty="0" smtClean="0">
                <a:solidFill>
                  <a:srgbClr val="FF0000"/>
                </a:solidFill>
              </a:rPr>
              <a:t>2.- MODELO DE UTILIDAD</a:t>
            </a:r>
            <a:endParaRPr lang="es-ES" sz="3500" dirty="0" smtClean="0">
              <a:solidFill>
                <a:srgbClr val="FF0000"/>
              </a:solidFill>
            </a:endParaRPr>
          </a:p>
          <a:p>
            <a:pPr marL="0" lvl="1" indent="0">
              <a:buNone/>
            </a:pPr>
            <a:endParaRPr lang="es-ES" sz="1900" dirty="0" smtClean="0"/>
          </a:p>
          <a:p>
            <a:pPr marL="708025" lvl="2"/>
            <a:r>
              <a:rPr lang="es-ES" sz="2000" dirty="0" smtClean="0"/>
              <a:t>En </a:t>
            </a:r>
            <a:r>
              <a:rPr lang="es-ES" sz="2000" dirty="0"/>
              <a:t>general </a:t>
            </a:r>
            <a:r>
              <a:rPr lang="es-ES" sz="2000" dirty="0" smtClean="0"/>
              <a:t>los requisitos  son idénticos a </a:t>
            </a:r>
            <a:r>
              <a:rPr lang="es-ES" sz="2000" dirty="0"/>
              <a:t>la patente con la excepción de actividad inventiva:</a:t>
            </a:r>
          </a:p>
          <a:p>
            <a:pPr lvl="3">
              <a:buFont typeface="Arial" panose="020B0604020202020204" pitchFamily="34" charset="0"/>
              <a:buChar char="•"/>
            </a:pPr>
            <a:r>
              <a:rPr lang="es-ES" dirty="0" smtClean="0"/>
              <a:t>En el modelo de utilidad no </a:t>
            </a:r>
            <a:r>
              <a:rPr lang="es-ES" dirty="0"/>
              <a:t>ha de resultar del estado de la técnica de una manera </a:t>
            </a:r>
            <a:r>
              <a:rPr lang="es-ES" b="1" u="sng" dirty="0"/>
              <a:t>muy evidente </a:t>
            </a:r>
            <a:r>
              <a:rPr lang="es-ES" dirty="0"/>
              <a:t>para el experto en la materia;</a:t>
            </a:r>
          </a:p>
          <a:p>
            <a:pPr marL="708025" lvl="2"/>
            <a:r>
              <a:rPr lang="es-ES" sz="2000" dirty="0"/>
              <a:t>Excepciones: España:</a:t>
            </a:r>
          </a:p>
          <a:p>
            <a:pPr lvl="3">
              <a:buFont typeface="Arial" panose="020B0604020202020204" pitchFamily="34" charset="0"/>
              <a:buChar char="•"/>
            </a:pPr>
            <a:r>
              <a:rPr lang="es-ES" dirty="0"/>
              <a:t>Estado de la </a:t>
            </a:r>
            <a:r>
              <a:rPr lang="es-ES" dirty="0" smtClean="0"/>
              <a:t>técnica para un modelo de utilidad: </a:t>
            </a:r>
            <a:endParaRPr lang="es-ES" dirty="0"/>
          </a:p>
          <a:p>
            <a:pPr lvl="4">
              <a:buFont typeface="Arial" panose="020B0604020202020204" pitchFamily="34" charset="0"/>
              <a:buChar char="•"/>
            </a:pPr>
            <a:r>
              <a:rPr lang="es-ES" dirty="0"/>
              <a:t>Todo lo divulgado por cualquier medio (escrito, oral, por uso) antes de la fecha de presentación de la solicitud en España;</a:t>
            </a:r>
          </a:p>
          <a:p>
            <a:pPr lvl="3">
              <a:buFont typeface="Arial" panose="020B0604020202020204" pitchFamily="34" charset="0"/>
              <a:buChar char="•"/>
            </a:pPr>
            <a:r>
              <a:rPr lang="es-ES" dirty="0" smtClean="0"/>
              <a:t>Los requisitos quedan de la siguiente manera:</a:t>
            </a:r>
          </a:p>
          <a:p>
            <a:pPr lvl="4">
              <a:buFont typeface="Arial" panose="020B0604020202020204" pitchFamily="34" charset="0"/>
              <a:buChar char="•"/>
            </a:pPr>
            <a:r>
              <a:rPr lang="es-ES" dirty="0" smtClean="0"/>
              <a:t>Novedad </a:t>
            </a:r>
            <a:r>
              <a:rPr lang="es-ES" dirty="0"/>
              <a:t>a nivel español;</a:t>
            </a:r>
          </a:p>
          <a:p>
            <a:pPr lvl="4">
              <a:buFont typeface="Arial" panose="020B0604020202020204" pitchFamily="34" charset="0"/>
              <a:buChar char="•"/>
            </a:pPr>
            <a:r>
              <a:rPr lang="es-ES" dirty="0"/>
              <a:t>Menor actividad inventiva que patente;</a:t>
            </a:r>
          </a:p>
          <a:p>
            <a:pPr lvl="4">
              <a:buFont typeface="Arial" panose="020B0604020202020204" pitchFamily="34" charset="0"/>
              <a:buChar char="•"/>
            </a:pPr>
            <a:r>
              <a:rPr lang="es-ES" dirty="0"/>
              <a:t>Aplicación industrial</a:t>
            </a:r>
          </a:p>
          <a:p>
            <a:endParaRPr lang="es-E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046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229600" cy="5328592"/>
          </a:xfrm>
        </p:spPr>
        <p:txBody>
          <a:bodyPr>
            <a:normAutofit fontScale="40000" lnSpcReduction="20000"/>
          </a:bodyPr>
          <a:lstStyle/>
          <a:p>
            <a:pPr marL="0" indent="0">
              <a:buNone/>
            </a:pPr>
            <a:r>
              <a:rPr lang="es-ES" sz="8000" dirty="0" smtClean="0">
                <a:solidFill>
                  <a:srgbClr val="FF0000"/>
                </a:solidFill>
              </a:rPr>
              <a:t>CARÁCTER DE CADA CRITERIO</a:t>
            </a:r>
          </a:p>
          <a:p>
            <a:pPr marL="0" indent="0">
              <a:buNone/>
            </a:pPr>
            <a:endParaRPr lang="es-ES" sz="4600" dirty="0"/>
          </a:p>
          <a:p>
            <a:pPr marL="541338" lvl="1">
              <a:buFont typeface="Arial" panose="020B0604020202020204" pitchFamily="34" charset="0"/>
              <a:buChar char="•"/>
            </a:pPr>
            <a:r>
              <a:rPr lang="es-ES" sz="4000" dirty="0"/>
              <a:t>Novedad/aplicación industrial: objetivo;</a:t>
            </a:r>
          </a:p>
          <a:p>
            <a:pPr lvl="2"/>
            <a:r>
              <a:rPr lang="es-ES" sz="4000" dirty="0"/>
              <a:t>Novedad: </a:t>
            </a:r>
            <a:r>
              <a:rPr lang="es-ES" sz="4000" b="1" u="sng" dirty="0"/>
              <a:t>Una</a:t>
            </a:r>
            <a:r>
              <a:rPr lang="es-ES" sz="4000" dirty="0"/>
              <a:t> divulgación del estado de la técnica ha de </a:t>
            </a:r>
            <a:r>
              <a:rPr lang="es-ES" sz="4000" dirty="0" smtClean="0"/>
              <a:t>contener </a:t>
            </a:r>
            <a:r>
              <a:rPr lang="es-ES" sz="4000" b="1" u="sng" dirty="0"/>
              <a:t>todas</a:t>
            </a:r>
            <a:r>
              <a:rPr lang="es-ES" sz="4000" dirty="0"/>
              <a:t> las características técnicas de la invención</a:t>
            </a:r>
          </a:p>
          <a:p>
            <a:pPr lvl="2"/>
            <a:r>
              <a:rPr lang="es-ES" sz="4000" dirty="0"/>
              <a:t>Ejemplo:</a:t>
            </a:r>
          </a:p>
          <a:p>
            <a:pPr lvl="3">
              <a:buFont typeface="Arial" panose="020B0604020202020204" pitchFamily="34" charset="0"/>
              <a:buChar char="•"/>
            </a:pPr>
            <a:r>
              <a:rPr lang="es-ES" sz="4000" dirty="0"/>
              <a:t>Invención tiene las características técnicas A, B y C;</a:t>
            </a:r>
          </a:p>
          <a:p>
            <a:pPr lvl="3">
              <a:buFont typeface="Arial" panose="020B0604020202020204" pitchFamily="34" charset="0"/>
              <a:buChar char="•"/>
            </a:pPr>
            <a:r>
              <a:rPr lang="es-ES" sz="4000" dirty="0"/>
              <a:t>Documento del estado de la técnica tiene las características técnicas A, B y C</a:t>
            </a:r>
          </a:p>
          <a:p>
            <a:pPr lvl="4">
              <a:buFont typeface="Arial" panose="020B0604020202020204" pitchFamily="34" charset="0"/>
              <a:buChar char="•"/>
            </a:pPr>
            <a:r>
              <a:rPr lang="es-ES" sz="4000" dirty="0"/>
              <a:t>No hay novedad; No es patentable.</a:t>
            </a:r>
          </a:p>
          <a:p>
            <a:pPr marL="541338" lvl="1">
              <a:buFont typeface="Arial" panose="020B0604020202020204" pitchFamily="34" charset="0"/>
              <a:buChar char="•"/>
            </a:pPr>
            <a:r>
              <a:rPr lang="es-ES" sz="4000" dirty="0"/>
              <a:t>Actividad inventiva: subjetivo;</a:t>
            </a:r>
          </a:p>
          <a:p>
            <a:pPr lvl="2"/>
            <a:r>
              <a:rPr lang="es-ES" sz="4000" dirty="0"/>
              <a:t>Se valora si a partir de todo el estado de la técnica es evidente la invención para un experto en la materia</a:t>
            </a:r>
          </a:p>
          <a:p>
            <a:pPr lvl="3">
              <a:buFont typeface="Arial" panose="020B0604020202020204" pitchFamily="34" charset="0"/>
              <a:buChar char="•"/>
            </a:pPr>
            <a:r>
              <a:rPr lang="es-ES" sz="4000" dirty="0" smtClean="0"/>
              <a:t>¿Qué </a:t>
            </a:r>
            <a:r>
              <a:rPr lang="es-ES" sz="4000" dirty="0"/>
              <a:t>se entiende por experto en la materia?</a:t>
            </a:r>
          </a:p>
          <a:p>
            <a:pPr lvl="3">
              <a:buFont typeface="Arial" panose="020B0604020202020204" pitchFamily="34" charset="0"/>
              <a:buChar char="•"/>
            </a:pPr>
            <a:r>
              <a:rPr lang="es-ES" sz="4000" dirty="0" smtClean="0"/>
              <a:t>¿Qué </a:t>
            </a:r>
            <a:r>
              <a:rPr lang="es-ES" sz="4000" dirty="0"/>
              <a:t>es evidente?</a:t>
            </a:r>
          </a:p>
          <a:p>
            <a:pPr lvl="3">
              <a:buFont typeface="Arial" panose="020B0604020202020204" pitchFamily="34" charset="0"/>
              <a:buChar char="•"/>
            </a:pPr>
            <a:r>
              <a:rPr lang="es-ES" sz="4000" dirty="0" smtClean="0"/>
              <a:t>Ejemplo:</a:t>
            </a:r>
          </a:p>
          <a:p>
            <a:pPr lvl="4">
              <a:buFont typeface="Arial" panose="020B0604020202020204" pitchFamily="34" charset="0"/>
              <a:buChar char="•"/>
            </a:pPr>
            <a:r>
              <a:rPr lang="es-ES" sz="4000" dirty="0" smtClean="0"/>
              <a:t>Invención tiene las características A, B y C</a:t>
            </a:r>
          </a:p>
          <a:p>
            <a:pPr lvl="4">
              <a:buFont typeface="Arial" panose="020B0604020202020204" pitchFamily="34" charset="0"/>
              <a:buChar char="•"/>
            </a:pPr>
            <a:r>
              <a:rPr lang="es-ES" sz="4000" dirty="0" smtClean="0"/>
              <a:t>Documento 1 del estado de la técnica tiene las características A y B;</a:t>
            </a:r>
          </a:p>
          <a:p>
            <a:pPr lvl="4">
              <a:buFont typeface="Arial" panose="020B0604020202020204" pitchFamily="34" charset="0"/>
              <a:buChar char="•"/>
            </a:pPr>
            <a:r>
              <a:rPr lang="es-ES" sz="4000" dirty="0" smtClean="0"/>
              <a:t>Documento 2 del estado de la técnica tiene la característica C.</a:t>
            </a:r>
          </a:p>
          <a:p>
            <a:pPr lvl="4">
              <a:buFont typeface="Arial" panose="020B0604020202020204" pitchFamily="34" charset="0"/>
              <a:buChar char="•"/>
            </a:pPr>
            <a:r>
              <a:rPr lang="es-ES" sz="4000" dirty="0" smtClean="0"/>
              <a:t>La combinación del documento 1 y 2 anticipan invención…..pero ¿ esta combinación es evidente??</a:t>
            </a:r>
          </a:p>
          <a:p>
            <a:pPr lvl="5"/>
            <a:r>
              <a:rPr lang="es-ES" sz="4000" dirty="0" smtClean="0"/>
              <a:t>Depende….</a:t>
            </a:r>
          </a:p>
          <a:p>
            <a:endParaRPr lang="es-E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5100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96752"/>
            <a:ext cx="8229600" cy="5517232"/>
          </a:xfrm>
        </p:spPr>
        <p:txBody>
          <a:bodyPr>
            <a:normAutofit fontScale="47500" lnSpcReduction="20000"/>
          </a:bodyPr>
          <a:lstStyle/>
          <a:p>
            <a:pPr marL="0" indent="0">
              <a:buNone/>
            </a:pPr>
            <a:r>
              <a:rPr lang="es-ES" sz="6700" dirty="0" smtClean="0">
                <a:solidFill>
                  <a:srgbClr val="FF0000"/>
                </a:solidFill>
              </a:rPr>
              <a:t>PROCEDIMIENTO</a:t>
            </a:r>
          </a:p>
          <a:p>
            <a:pPr marL="541338" lvl="1">
              <a:buFont typeface="Arial" panose="020B0604020202020204" pitchFamily="34" charset="0"/>
              <a:buChar char="•"/>
            </a:pPr>
            <a:r>
              <a:rPr lang="es-ES" sz="3400" dirty="0" smtClean="0"/>
              <a:t>Patente</a:t>
            </a:r>
            <a:r>
              <a:rPr lang="es-ES" sz="3400" dirty="0"/>
              <a:t>:</a:t>
            </a:r>
          </a:p>
          <a:p>
            <a:pPr lvl="2"/>
            <a:r>
              <a:rPr lang="es-ES" sz="3400" dirty="0"/>
              <a:t>Presentación solicitud de patente (incluye la presentación de la memoria técnica),</a:t>
            </a:r>
          </a:p>
          <a:p>
            <a:pPr lvl="2"/>
            <a:r>
              <a:rPr lang="es-ES" sz="3400" dirty="0"/>
              <a:t>Búsqueda de antecedentes;</a:t>
            </a:r>
          </a:p>
          <a:p>
            <a:pPr lvl="2"/>
            <a:r>
              <a:rPr lang="es-ES" sz="3400" dirty="0"/>
              <a:t>Publicación solicitud</a:t>
            </a:r>
          </a:p>
          <a:p>
            <a:pPr lvl="2"/>
            <a:r>
              <a:rPr lang="es-ES" sz="3400" dirty="0"/>
              <a:t>Examen de fondo (análisis del cumplimiento de los requisitos de </a:t>
            </a:r>
            <a:r>
              <a:rPr lang="es-ES" sz="3400" dirty="0" err="1"/>
              <a:t>patentabilidad</a:t>
            </a:r>
            <a:r>
              <a:rPr lang="es-ES" sz="3400" dirty="0"/>
              <a:t>);</a:t>
            </a:r>
          </a:p>
          <a:p>
            <a:pPr lvl="2"/>
            <a:r>
              <a:rPr lang="es-ES" sz="3400" dirty="0"/>
              <a:t>Concesión si se supera el examen de fondo.</a:t>
            </a:r>
          </a:p>
          <a:p>
            <a:pPr lvl="2"/>
            <a:r>
              <a:rPr lang="es-ES" sz="3400" dirty="0"/>
              <a:t>Excepciones:</a:t>
            </a:r>
          </a:p>
          <a:p>
            <a:pPr lvl="3">
              <a:buFont typeface="Arial" panose="020B0604020202020204" pitchFamily="34" charset="0"/>
              <a:buChar char="•"/>
            </a:pPr>
            <a:r>
              <a:rPr lang="es-ES" sz="3400" dirty="0"/>
              <a:t>España permite la concesión directa sin examen de fondo.</a:t>
            </a:r>
          </a:p>
          <a:p>
            <a:pPr marL="541338" lvl="1">
              <a:buFont typeface="Arial" panose="020B0604020202020204" pitchFamily="34" charset="0"/>
              <a:buChar char="•"/>
            </a:pPr>
            <a:r>
              <a:rPr lang="es-ES" sz="3400" dirty="0"/>
              <a:t>Modelo de utilidad:</a:t>
            </a:r>
          </a:p>
          <a:p>
            <a:pPr lvl="2"/>
            <a:r>
              <a:rPr lang="es-ES" sz="3400" dirty="0"/>
              <a:t>Presentación solicitud de patente;</a:t>
            </a:r>
          </a:p>
          <a:p>
            <a:pPr lvl="2"/>
            <a:r>
              <a:rPr lang="es-ES" sz="3400" dirty="0"/>
              <a:t>En algunos estados puede haber búsqueda de antecedentes y examen de fondo.</a:t>
            </a:r>
          </a:p>
          <a:p>
            <a:pPr lvl="2"/>
            <a:r>
              <a:rPr lang="es-ES" sz="3400" dirty="0"/>
              <a:t>Publicación solicitud</a:t>
            </a:r>
          </a:p>
          <a:p>
            <a:pPr lvl="2"/>
            <a:r>
              <a:rPr lang="es-ES" sz="3400" dirty="0"/>
              <a:t>Fase de oposición;</a:t>
            </a:r>
          </a:p>
          <a:p>
            <a:pPr lvl="2"/>
            <a:r>
              <a:rPr lang="es-ES" sz="3400" dirty="0"/>
              <a:t>Concesión si se supera examen de fondo y no hay oposición (o si la hubiere es desestimada</a:t>
            </a:r>
            <a:r>
              <a:rPr lang="es-ES" sz="3400" dirty="0" smtClean="0"/>
              <a:t>).</a:t>
            </a:r>
          </a:p>
          <a:p>
            <a:pPr marL="914400" lvl="2" indent="0">
              <a:buNone/>
            </a:pPr>
            <a:endParaRPr lang="es-ES" sz="3400" dirty="0" smtClean="0"/>
          </a:p>
          <a:p>
            <a:pPr marL="0" indent="0">
              <a:buNone/>
            </a:pPr>
            <a:r>
              <a:rPr lang="es-ES" sz="6700" dirty="0" smtClean="0">
                <a:solidFill>
                  <a:srgbClr val="FF0000"/>
                </a:solidFill>
              </a:rPr>
              <a:t>DURACIÓN</a:t>
            </a:r>
          </a:p>
          <a:p>
            <a:pPr lvl="2"/>
            <a:r>
              <a:rPr lang="es-ES" sz="3400" dirty="0" smtClean="0"/>
              <a:t>Patente</a:t>
            </a:r>
            <a:r>
              <a:rPr lang="es-ES" sz="3400" dirty="0"/>
              <a:t>: 20 años</a:t>
            </a:r>
          </a:p>
          <a:p>
            <a:pPr lvl="2"/>
            <a:r>
              <a:rPr lang="es-ES" sz="3400" dirty="0"/>
              <a:t>Modelo de utilidad: 10 años.</a:t>
            </a:r>
          </a:p>
          <a:p>
            <a:endParaRPr lang="es-E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018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997152"/>
          </a:xfrm>
        </p:spPr>
        <p:txBody>
          <a:bodyPr>
            <a:normAutofit fontScale="62500" lnSpcReduction="20000"/>
          </a:bodyPr>
          <a:lstStyle/>
          <a:p>
            <a:pPr marL="0" indent="0">
              <a:buNone/>
            </a:pPr>
            <a:r>
              <a:rPr lang="es-ES" sz="4500" b="1" dirty="0" smtClean="0">
                <a:solidFill>
                  <a:srgbClr val="FF0000"/>
                </a:solidFill>
              </a:rPr>
              <a:t>PROBLEMÁTICA DE LA PROTECCIÓN DEL SOFTWARE</a:t>
            </a:r>
          </a:p>
          <a:p>
            <a:pPr marL="0" indent="0">
              <a:buNone/>
            </a:pPr>
            <a:endParaRPr lang="es-ES" sz="2600" dirty="0" smtClean="0"/>
          </a:p>
          <a:p>
            <a:pPr marL="541338" lvl="1">
              <a:buFont typeface="Arial" panose="020B0604020202020204" pitchFamily="34" charset="0"/>
              <a:buChar char="•"/>
            </a:pPr>
            <a:r>
              <a:rPr lang="es-ES" sz="2600" dirty="0" smtClean="0"/>
              <a:t>No </a:t>
            </a:r>
            <a:r>
              <a:rPr lang="es-ES" sz="2600" dirty="0"/>
              <a:t>se pueden patentar los programas de ordenador pero </a:t>
            </a:r>
            <a:r>
              <a:rPr lang="es-ES" sz="2600" b="1" u="sng" dirty="0"/>
              <a:t>SI que se permite proteger una entidad física o método que incluye un programa de ordenador</a:t>
            </a:r>
            <a:r>
              <a:rPr lang="es-ES" sz="2600" dirty="0"/>
              <a:t>.</a:t>
            </a:r>
          </a:p>
          <a:p>
            <a:pPr marL="541338" lvl="1">
              <a:buFont typeface="Arial" panose="020B0604020202020204" pitchFamily="34" charset="0"/>
              <a:buChar char="•"/>
            </a:pPr>
            <a:r>
              <a:rPr lang="es-ES" sz="2600" dirty="0"/>
              <a:t>Se necesita que el programa de ordenador proporcione un efecto técnico inventivo o que solucione un problema técnico. Es decir, que tenga una consecuencia o vínculo con el mundo real.</a:t>
            </a:r>
          </a:p>
          <a:p>
            <a:pPr lvl="2"/>
            <a:r>
              <a:rPr lang="es-ES" sz="2600" dirty="0"/>
              <a:t>El efecto técnico debe ser más algo más allá de lo habitual y normal dentro de la ejecución de un programa de ordenador (flujo de corrientes eléctricas, diferentes tensiones, etc.).</a:t>
            </a:r>
          </a:p>
          <a:p>
            <a:pPr marL="541338" lvl="1">
              <a:buFont typeface="Arial" panose="020B0604020202020204" pitchFamily="34" charset="0"/>
              <a:buChar char="•"/>
            </a:pPr>
            <a:r>
              <a:rPr lang="es-ES" sz="2600" dirty="0"/>
              <a:t>SÍ QUE HAY POSIBILIDAD DE PROTEGER DE MANERA INDIRECTA PROGRAMAS DE ORDENADOR.</a:t>
            </a:r>
          </a:p>
          <a:p>
            <a:pPr lvl="2"/>
            <a:r>
              <a:rPr lang="es-ES" sz="2600" dirty="0"/>
              <a:t>Las características técnicas acostumbran a ser </a:t>
            </a:r>
            <a:r>
              <a:rPr lang="es-ES" sz="2600" dirty="0" err="1"/>
              <a:t>pseudo</a:t>
            </a:r>
            <a:r>
              <a:rPr lang="es-ES" sz="2600" dirty="0"/>
              <a:t>-código o lenguaje de alto nivel.</a:t>
            </a:r>
          </a:p>
          <a:p>
            <a:pPr lvl="0"/>
            <a:r>
              <a:rPr lang="es-ES" sz="2600" dirty="0"/>
              <a:t>Ejemplos:</a:t>
            </a:r>
          </a:p>
          <a:p>
            <a:pPr marL="541338" lvl="1">
              <a:buFont typeface="Arial" panose="020B0604020202020204" pitchFamily="34" charset="0"/>
              <a:buChar char="•"/>
            </a:pPr>
            <a:r>
              <a:rPr lang="es-ES" sz="2600" dirty="0"/>
              <a:t>Procedimiento de mejora de imagen para un sistema de </a:t>
            </a:r>
            <a:r>
              <a:rPr lang="es-ES" sz="2600" dirty="0" err="1"/>
              <a:t>videoanálisis</a:t>
            </a:r>
            <a:r>
              <a:rPr lang="es-ES" sz="2600" dirty="0"/>
              <a:t> que comprende un dispositivo de adquisición de imágenes a través del cual se captura una imagen, de la que se calcula la correlación de los pixeles x e </a:t>
            </a:r>
            <a:r>
              <a:rPr lang="es-ES" sz="2600" dirty="0" smtClean="0"/>
              <a:t>y de la siguiente manera;</a:t>
            </a:r>
            <a:endParaRPr lang="es-ES" sz="2600" dirty="0"/>
          </a:p>
          <a:p>
            <a:pPr marL="541338" lvl="1">
              <a:buFont typeface="Arial" panose="020B0604020202020204" pitchFamily="34" charset="0"/>
              <a:buChar char="•"/>
            </a:pPr>
            <a:r>
              <a:rPr lang="es-ES" sz="2600" dirty="0"/>
              <a:t>Procedimiento de selección de objetos según su color a través de un robot que comprende los siguientes pasos</a:t>
            </a:r>
            <a:r>
              <a:rPr lang="es-ES" sz="2600" dirty="0" smtClean="0"/>
              <a:t>:</a:t>
            </a:r>
          </a:p>
          <a:p>
            <a:pPr lvl="1"/>
            <a:endParaRPr lang="es-ES" sz="2400" dirty="0"/>
          </a:p>
          <a:p>
            <a:pPr lvl="1"/>
            <a:endParaRPr lang="es-ES" sz="2400" dirty="0" smtClean="0"/>
          </a:p>
          <a:p>
            <a:pPr lvl="1"/>
            <a:endParaRPr lang="es-ES" sz="2400" dirty="0"/>
          </a:p>
          <a:p>
            <a:pPr lvl="1"/>
            <a:endParaRPr lang="es-ES" sz="2400" dirty="0" smtClean="0"/>
          </a:p>
          <a:p>
            <a:pPr lvl="1"/>
            <a:endParaRPr lang="es-ES" sz="2400" dirty="0"/>
          </a:p>
          <a:p>
            <a:endParaRPr lang="es-E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51686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412776"/>
            <a:ext cx="8229600" cy="5112567"/>
          </a:xfrm>
        </p:spPr>
        <p:txBody>
          <a:bodyPr>
            <a:normAutofit fontScale="92500" lnSpcReduction="20000"/>
          </a:bodyPr>
          <a:lstStyle/>
          <a:p>
            <a:pPr marL="0" indent="0">
              <a:buNone/>
            </a:pPr>
            <a:r>
              <a:rPr lang="es-ES" sz="3900" b="1" dirty="0" smtClean="0">
                <a:solidFill>
                  <a:srgbClr val="FF0000"/>
                </a:solidFill>
              </a:rPr>
              <a:t>EJEMPLOS PARA EL CASO CONCRETO DE BIN PICKING</a:t>
            </a:r>
          </a:p>
          <a:p>
            <a:pPr marL="0" indent="0">
              <a:buNone/>
            </a:pPr>
            <a:endParaRPr lang="es-ES" sz="1700" b="1" dirty="0" smtClean="0">
              <a:solidFill>
                <a:schemeClr val="accent5">
                  <a:lumMod val="50000"/>
                </a:schemeClr>
              </a:solidFill>
            </a:endParaRPr>
          </a:p>
          <a:p>
            <a:r>
              <a:rPr lang="es-ES" sz="2400" dirty="0" smtClean="0"/>
              <a:t>FANUC: </a:t>
            </a:r>
          </a:p>
          <a:p>
            <a:pPr lvl="1">
              <a:buFont typeface="Arial" panose="020B0604020202020204" pitchFamily="34" charset="0"/>
              <a:buChar char="•"/>
            </a:pPr>
            <a:r>
              <a:rPr lang="es-ES" sz="2400" dirty="0" smtClean="0"/>
              <a:t>Cartera de casi 24.000 patentes</a:t>
            </a:r>
          </a:p>
          <a:p>
            <a:pPr lvl="2"/>
            <a:r>
              <a:rPr lang="es-ES" dirty="0" smtClean="0"/>
              <a:t>3.237 patentes europeas</a:t>
            </a:r>
          </a:p>
          <a:p>
            <a:r>
              <a:rPr lang="es-ES" sz="2400" dirty="0" smtClean="0"/>
              <a:t>Ejemplos de patentes del sector:</a:t>
            </a:r>
          </a:p>
          <a:p>
            <a:pPr lvl="2"/>
            <a:r>
              <a:rPr lang="es-ES" dirty="0" smtClean="0"/>
              <a:t>EP 1589483 (concedida): Sistema de selección de objetos a través de comparación de imágenes;</a:t>
            </a:r>
          </a:p>
          <a:p>
            <a:pPr lvl="2"/>
            <a:r>
              <a:rPr lang="es-ES" dirty="0" smtClean="0"/>
              <a:t>US7316464 (concedida): El objeto se selecciona según unas características que se obtienen de la imagen</a:t>
            </a:r>
          </a:p>
          <a:p>
            <a:pPr lvl="2"/>
            <a:r>
              <a:rPr lang="es-ES" dirty="0" smtClean="0"/>
              <a:t>EP 1256860 (concedida): Sistema para evitar interferencias entre el robot y el depósito de cajas;</a:t>
            </a:r>
          </a:p>
          <a:p>
            <a:pPr lvl="2"/>
            <a:r>
              <a:rPr lang="es-ES" dirty="0" smtClean="0"/>
              <a:t>EP 2381325 (en examen): Proceso y sistema de calibración.</a:t>
            </a:r>
          </a:p>
          <a:p>
            <a:pPr lvl="1">
              <a:buFontTx/>
              <a:buChar char="-"/>
            </a:pPr>
            <a:endParaRPr lang="es-ES" b="1" dirty="0" smtClean="0">
              <a:solidFill>
                <a:schemeClr val="accent5">
                  <a:lumMod val="50000"/>
                </a:schemeClr>
              </a:solidFill>
            </a:endParaRPr>
          </a:p>
          <a:p>
            <a:pPr lvl="1">
              <a:buFontTx/>
              <a:buChar char="-"/>
            </a:pPr>
            <a:endParaRPr lang="es-ES" b="1" dirty="0" smtClean="0">
              <a:solidFill>
                <a:schemeClr val="accent5">
                  <a:lumMod val="50000"/>
                </a:schemeClr>
              </a:solidFill>
            </a:endParaRPr>
          </a:p>
          <a:p>
            <a:pPr lvl="1"/>
            <a:endParaRPr lang="es-E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6088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2 Marcador de contenido"/>
          <p:cNvSpPr txBox="1">
            <a:spLocks/>
          </p:cNvSpPr>
          <p:nvPr/>
        </p:nvSpPr>
        <p:spPr>
          <a:xfrm>
            <a:off x="1691680" y="1844824"/>
            <a:ext cx="5832648" cy="20882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073150" indent="-1073150">
              <a:buFont typeface="Arial" panose="020B0604020202020204" pitchFamily="34" charset="0"/>
              <a:buNone/>
            </a:pPr>
            <a:r>
              <a:rPr lang="es-ES" sz="6300" dirty="0" smtClean="0">
                <a:solidFill>
                  <a:srgbClr val="FF0000"/>
                </a:solidFill>
              </a:rPr>
              <a:t>1.- PROPIEDAD INTELECTUAL</a:t>
            </a:r>
          </a:p>
          <a:p>
            <a:pPr marL="0" indent="0">
              <a:buFont typeface="Arial" panose="020B0604020202020204" pitchFamily="34" charset="0"/>
              <a:buNone/>
            </a:pPr>
            <a:endParaRPr lang="es-ES" dirty="0" smtClean="0"/>
          </a:p>
        </p:txBody>
      </p:sp>
    </p:spTree>
    <p:extLst>
      <p:ext uri="{BB962C8B-B14F-4D97-AF65-F5344CB8AC3E}">
        <p14:creationId xmlns:p14="http://schemas.microsoft.com/office/powerpoint/2010/main" val="1859028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484784"/>
            <a:ext cx="8503920" cy="4572000"/>
          </a:xfrm>
        </p:spPr>
        <p:txBody>
          <a:bodyPr>
            <a:normAutofit fontScale="70000" lnSpcReduction="20000"/>
          </a:bodyPr>
          <a:lstStyle/>
          <a:p>
            <a:pPr marL="0" indent="0">
              <a:buNone/>
            </a:pPr>
            <a:endParaRPr lang="es-ES" dirty="0" smtClean="0"/>
          </a:p>
          <a:p>
            <a:r>
              <a:rPr lang="es-ES" dirty="0" smtClean="0"/>
              <a:t>El </a:t>
            </a:r>
            <a:r>
              <a:rPr lang="es-ES" dirty="0"/>
              <a:t>programa de ordenador </a:t>
            </a:r>
            <a:r>
              <a:rPr lang="es-ES" dirty="0" smtClean="0"/>
              <a:t>es objeto de protección  </a:t>
            </a:r>
            <a:r>
              <a:rPr lang="es-ES" dirty="0" smtClean="0"/>
              <a:t>(art</a:t>
            </a:r>
            <a:r>
              <a:rPr lang="es-ES" dirty="0" smtClean="0"/>
              <a:t>. 10 1.e) </a:t>
            </a:r>
            <a:r>
              <a:rPr lang="es-ES" dirty="0" smtClean="0"/>
              <a:t>de </a:t>
            </a:r>
            <a:r>
              <a:rPr lang="es-ES" dirty="0"/>
              <a:t>la Ley de Propiedad </a:t>
            </a:r>
            <a:r>
              <a:rPr lang="es-ES" dirty="0" smtClean="0"/>
              <a:t>Intelectual (LPI) </a:t>
            </a:r>
            <a:r>
              <a:rPr lang="es-ES" dirty="0" smtClean="0"/>
              <a:t>- Real </a:t>
            </a:r>
            <a:r>
              <a:rPr lang="es-ES" dirty="0"/>
              <a:t>Decreto Legislativo de </a:t>
            </a:r>
            <a:r>
              <a:rPr lang="es-ES" dirty="0" smtClean="0"/>
              <a:t>12/04/1996, modificado por el Real Decreto </a:t>
            </a:r>
            <a:r>
              <a:rPr lang="es-ES" dirty="0" smtClean="0"/>
              <a:t>5/11/2014</a:t>
            </a:r>
            <a:r>
              <a:rPr lang="es-ES" dirty="0" smtClean="0"/>
              <a:t>-)</a:t>
            </a:r>
            <a:r>
              <a:rPr lang="es-ES" dirty="0" smtClean="0"/>
              <a:t>  </a:t>
            </a:r>
            <a:endParaRPr lang="es-ES" dirty="0" smtClean="0"/>
          </a:p>
          <a:p>
            <a:endParaRPr lang="es-ES" dirty="0" smtClean="0"/>
          </a:p>
          <a:p>
            <a:r>
              <a:rPr lang="es-ES" dirty="0"/>
              <a:t>El programa de ordenador se puede </a:t>
            </a:r>
            <a:r>
              <a:rPr lang="es-ES" b="1" u="sng" dirty="0"/>
              <a:t>registrar</a:t>
            </a:r>
            <a:r>
              <a:rPr lang="es-ES" dirty="0"/>
              <a:t> en el Registro de la Propiedad Intelectual. </a:t>
            </a:r>
            <a:r>
              <a:rPr lang="es-ES" dirty="0" smtClean="0"/>
              <a:t>(Art</a:t>
            </a:r>
            <a:r>
              <a:rPr lang="es-ES" dirty="0"/>
              <a:t>. </a:t>
            </a:r>
            <a:r>
              <a:rPr lang="es-ES" dirty="0" smtClean="0"/>
              <a:t>101 </a:t>
            </a:r>
            <a:r>
              <a:rPr lang="es-ES" dirty="0" smtClean="0"/>
              <a:t>LPI)</a:t>
            </a:r>
            <a:endParaRPr lang="es-ES" dirty="0"/>
          </a:p>
          <a:p>
            <a:endParaRPr lang="es-ES" dirty="0"/>
          </a:p>
          <a:p>
            <a:r>
              <a:rPr lang="es-ES" dirty="0"/>
              <a:t>D</a:t>
            </a:r>
            <a:r>
              <a:rPr lang="es-ES" dirty="0" smtClean="0"/>
              <a:t>e acuerdo con el art. 1 de la Directiva 91/250/CEE, </a:t>
            </a:r>
            <a:r>
              <a:rPr lang="es-ES" dirty="0"/>
              <a:t>l</a:t>
            </a:r>
            <a:r>
              <a:rPr lang="es-ES" dirty="0" smtClean="0"/>
              <a:t>os </a:t>
            </a:r>
            <a:r>
              <a:rPr lang="es-ES" dirty="0"/>
              <a:t>programas de ordenador están considerados como obras </a:t>
            </a:r>
            <a:r>
              <a:rPr lang="es-ES" dirty="0" smtClean="0"/>
              <a:t>literarias y se protegen como tales, </a:t>
            </a:r>
            <a:r>
              <a:rPr lang="es-ES" dirty="0"/>
              <a:t>en el sentido del artículo 2 del Convenio de Berna (9/09/1886</a:t>
            </a:r>
            <a:r>
              <a:rPr lang="es-ES" dirty="0" smtClean="0"/>
              <a:t>).</a:t>
            </a:r>
          </a:p>
          <a:p>
            <a:pPr lvl="1">
              <a:buFont typeface="Arial" panose="020B0604020202020204" pitchFamily="34" charset="0"/>
              <a:buChar char="•"/>
            </a:pPr>
            <a:r>
              <a:rPr lang="es-ES" dirty="0" smtClean="0"/>
              <a:t>De esta manera los </a:t>
            </a:r>
            <a:r>
              <a:rPr lang="es-ES" dirty="0"/>
              <a:t>autores de los programas de ordenador tendrán su </a:t>
            </a:r>
            <a:r>
              <a:rPr lang="es-ES" u="sng" dirty="0"/>
              <a:t>protección</a:t>
            </a:r>
            <a:r>
              <a:rPr lang="es-ES" dirty="0"/>
              <a:t> en la actualidad en 168 países</a:t>
            </a:r>
            <a:r>
              <a:rPr lang="es-ES" dirty="0" smtClean="0"/>
              <a:t>.</a:t>
            </a:r>
          </a:p>
          <a:p>
            <a:endParaRPr lang="es-ES" dirty="0" smtClean="0"/>
          </a:p>
          <a:p>
            <a:endParaRPr lang="es-ES"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8450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824536"/>
          </a:xfrm>
        </p:spPr>
        <p:txBody>
          <a:bodyPr>
            <a:normAutofit fontScale="55000" lnSpcReduction="20000"/>
          </a:bodyPr>
          <a:lstStyle/>
          <a:p>
            <a:r>
              <a:rPr lang="es-ES" dirty="0"/>
              <a:t>Lo que es </a:t>
            </a:r>
            <a:r>
              <a:rPr lang="es-ES" b="1" u="sng" dirty="0"/>
              <a:t>objeto</a:t>
            </a:r>
            <a:r>
              <a:rPr lang="es-ES" dirty="0"/>
              <a:t> de la protección de un programa de ordenador no son las ideas, sino su forma de expresión</a:t>
            </a:r>
            <a:r>
              <a:rPr lang="es-ES" dirty="0" smtClean="0"/>
              <a:t>.</a:t>
            </a:r>
            <a:r>
              <a:rPr lang="es-ES" dirty="0"/>
              <a:t> </a:t>
            </a:r>
            <a:endParaRPr lang="es-ES" dirty="0" smtClean="0"/>
          </a:p>
          <a:p>
            <a:endParaRPr lang="es-ES" dirty="0" smtClean="0"/>
          </a:p>
          <a:p>
            <a:r>
              <a:rPr lang="es-ES" dirty="0" smtClean="0"/>
              <a:t>El </a:t>
            </a:r>
            <a:r>
              <a:rPr lang="es-ES" b="1" u="sng" dirty="0"/>
              <a:t>nacimiento</a:t>
            </a:r>
            <a:r>
              <a:rPr lang="es-ES" dirty="0"/>
              <a:t> de la protección de un programa de ordenador  nace con la elaboración del código fuente (siempre que se dé el criterio de originalidad mínima</a:t>
            </a:r>
            <a:r>
              <a:rPr lang="es-ES" dirty="0" smtClean="0"/>
              <a:t>)</a:t>
            </a:r>
          </a:p>
          <a:p>
            <a:endParaRPr lang="es-ES" dirty="0"/>
          </a:p>
          <a:p>
            <a:r>
              <a:rPr lang="es-ES" dirty="0" smtClean="0"/>
              <a:t> </a:t>
            </a:r>
            <a:r>
              <a:rPr lang="es-ES" dirty="0"/>
              <a:t>El Art. 96.1 </a:t>
            </a:r>
            <a:r>
              <a:rPr lang="es-ES" dirty="0" smtClean="0"/>
              <a:t>LPI  </a:t>
            </a:r>
            <a:r>
              <a:rPr lang="es-ES" dirty="0"/>
              <a:t>define </a:t>
            </a:r>
            <a:r>
              <a:rPr lang="es-ES" b="1" u="sng" dirty="0" smtClean="0"/>
              <a:t>qué </a:t>
            </a:r>
            <a:r>
              <a:rPr lang="es-ES" b="1" u="sng" dirty="0"/>
              <a:t>es un programa de ordenador</a:t>
            </a:r>
            <a:r>
              <a:rPr lang="es-ES" dirty="0"/>
              <a:t>:</a:t>
            </a:r>
          </a:p>
          <a:p>
            <a:pPr marL="0" indent="0">
              <a:buNone/>
            </a:pPr>
            <a:endParaRPr lang="es-ES" dirty="0"/>
          </a:p>
          <a:p>
            <a:pPr marL="803275" lvl="2"/>
            <a:r>
              <a:rPr lang="es-ES" sz="3300" dirty="0" smtClean="0"/>
              <a:t>Se </a:t>
            </a:r>
            <a:r>
              <a:rPr lang="es-ES" sz="3300" dirty="0"/>
              <a:t>entenderá por </a:t>
            </a:r>
            <a:r>
              <a:rPr lang="es-ES" sz="3300" b="1" dirty="0"/>
              <a:t>programa de ordenador </a:t>
            </a:r>
            <a:r>
              <a:rPr lang="es-ES" sz="3300" dirty="0"/>
              <a:t>toda secuencia de instrucciones o indicaciones destinadas a ser utilizadas, directa o indirectamente, en un sistema informático para realizar una función o una tarea o para obtener un resultado determinado, cualquiera que fuere su forma de expresión y fijación.</a:t>
            </a:r>
          </a:p>
          <a:p>
            <a:pPr marL="803275" lvl="2"/>
            <a:endParaRPr lang="es-ES" sz="3300" dirty="0" smtClean="0"/>
          </a:p>
          <a:p>
            <a:pPr marL="803275" lvl="2"/>
            <a:r>
              <a:rPr lang="es-ES" sz="3300" dirty="0" smtClean="0"/>
              <a:t>A </a:t>
            </a:r>
            <a:r>
              <a:rPr lang="es-ES" sz="3300" dirty="0"/>
              <a:t>los mismos efectos, </a:t>
            </a:r>
            <a:r>
              <a:rPr lang="es-ES" sz="3300" b="1" dirty="0"/>
              <a:t>la expresión </a:t>
            </a:r>
            <a:r>
              <a:rPr lang="es-ES" sz="3300" b="1" dirty="0" smtClean="0"/>
              <a:t>“programas </a:t>
            </a:r>
            <a:r>
              <a:rPr lang="es-ES" sz="3300" b="1" dirty="0"/>
              <a:t>de </a:t>
            </a:r>
            <a:r>
              <a:rPr lang="es-ES" sz="3300" b="1" dirty="0" smtClean="0"/>
              <a:t>ordenador”</a:t>
            </a:r>
            <a:r>
              <a:rPr lang="es-ES" sz="3300" dirty="0" smtClean="0"/>
              <a:t> </a:t>
            </a:r>
            <a:r>
              <a:rPr lang="es-ES" sz="3300" dirty="0"/>
              <a:t>comprenderá también su documentación preparatoria. </a:t>
            </a:r>
            <a:endParaRPr lang="es-ES" sz="3300" dirty="0" smtClean="0"/>
          </a:p>
          <a:p>
            <a:pPr marL="1339850" lvl="3" indent="-298450">
              <a:buFont typeface="Arial" panose="020B0604020202020204" pitchFamily="34" charset="0"/>
              <a:buChar char="•"/>
            </a:pPr>
            <a:r>
              <a:rPr lang="es-ES" sz="3300" dirty="0" smtClean="0"/>
              <a:t>La </a:t>
            </a:r>
            <a:r>
              <a:rPr lang="es-ES" sz="3300" dirty="0"/>
              <a:t>documentación técnica y los manuales de uso de un programa gozarán de la misma protección que este Título dispensa a los programas de ordenador.</a:t>
            </a:r>
          </a:p>
          <a:p>
            <a:pPr marL="1339850" indent="-298450"/>
            <a:endParaRPr lang="es-ES" dirty="0"/>
          </a:p>
          <a:p>
            <a:endParaRPr lang="es-E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058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ES" dirty="0" smtClean="0"/>
              <a:t>AUTOR. Titularidad </a:t>
            </a:r>
            <a:r>
              <a:rPr lang="es-ES" dirty="0" smtClean="0"/>
              <a:t>de los derechos Art. 97.1 LPI</a:t>
            </a:r>
          </a:p>
          <a:p>
            <a:pPr marL="0" indent="0">
              <a:buNone/>
            </a:pPr>
            <a:endParaRPr lang="es-ES" sz="2000" dirty="0" smtClean="0"/>
          </a:p>
          <a:p>
            <a:pPr marL="0" indent="0" algn="just">
              <a:buNone/>
            </a:pPr>
            <a:r>
              <a:rPr lang="es-ES" sz="2400" i="1" dirty="0" smtClean="0"/>
              <a:t>“Será considerado autor del programa de ordenador a una </a:t>
            </a:r>
            <a:r>
              <a:rPr lang="es-ES" sz="2400" i="1" u="sng" dirty="0" smtClean="0"/>
              <a:t>persona o grupo de personas naturales </a:t>
            </a:r>
            <a:r>
              <a:rPr lang="es-ES" sz="2400" i="1" dirty="0" smtClean="0"/>
              <a:t>que lo hayan creado, o la </a:t>
            </a:r>
            <a:r>
              <a:rPr lang="es-ES" sz="2400" i="1" u="sng" dirty="0" smtClean="0"/>
              <a:t>persona jurídica</a:t>
            </a:r>
            <a:r>
              <a:rPr lang="es-ES" sz="2400" i="1" dirty="0" smtClean="0"/>
              <a:t> que sea contemplada como titular de los derechos de autor en los casos expresamente previstos por esta ley”.</a:t>
            </a:r>
          </a:p>
          <a:p>
            <a:endParaRPr lang="es-ES" dirty="0"/>
          </a:p>
        </p:txBody>
      </p:sp>
    </p:spTree>
    <p:extLst>
      <p:ext uri="{BB962C8B-B14F-4D97-AF65-F5344CB8AC3E}">
        <p14:creationId xmlns:p14="http://schemas.microsoft.com/office/powerpoint/2010/main" val="2505109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79301"/>
            <a:ext cx="8229600" cy="4525963"/>
          </a:xfrm>
        </p:spPr>
        <p:txBody>
          <a:bodyPr>
            <a:normAutofit/>
          </a:bodyPr>
          <a:lstStyle/>
          <a:p>
            <a:pPr marL="0" indent="0">
              <a:buNone/>
            </a:pPr>
            <a:r>
              <a:rPr lang="es-ES" dirty="0" smtClean="0"/>
              <a:t>DERECHOS DE </a:t>
            </a:r>
            <a:r>
              <a:rPr lang="es-ES" b="1" dirty="0" smtClean="0"/>
              <a:t>EXPLOTACIÓN</a:t>
            </a:r>
            <a:r>
              <a:rPr lang="es-ES" dirty="0" smtClean="0"/>
              <a:t> (Art</a:t>
            </a:r>
            <a:r>
              <a:rPr lang="es-ES" dirty="0" smtClean="0"/>
              <a:t>. 99 </a:t>
            </a:r>
            <a:r>
              <a:rPr lang="es-ES" dirty="0" smtClean="0"/>
              <a:t>LPI)</a:t>
            </a:r>
          </a:p>
          <a:p>
            <a:endParaRPr lang="es-ES" sz="1800" dirty="0"/>
          </a:p>
          <a:p>
            <a:pPr lvl="1">
              <a:buFont typeface="Arial" panose="020B0604020202020204" pitchFamily="34" charset="0"/>
              <a:buChar char="•"/>
            </a:pPr>
            <a:r>
              <a:rPr lang="es-ES" dirty="0" smtClean="0"/>
              <a:t>Reproducción </a:t>
            </a:r>
            <a:r>
              <a:rPr lang="es-ES" dirty="0" smtClean="0"/>
              <a:t>total o </a:t>
            </a:r>
            <a:r>
              <a:rPr lang="es-ES" dirty="0" smtClean="0"/>
              <a:t>parcial.</a:t>
            </a:r>
          </a:p>
          <a:p>
            <a:pPr lvl="1">
              <a:buFont typeface="Arial" panose="020B0604020202020204" pitchFamily="34" charset="0"/>
              <a:buChar char="•"/>
            </a:pPr>
            <a:r>
              <a:rPr lang="es-ES" dirty="0" smtClean="0"/>
              <a:t>Traducción</a:t>
            </a:r>
            <a:r>
              <a:rPr lang="es-ES" dirty="0" smtClean="0"/>
              <a:t>, adaptación, arreglo o cualquier otra transformación de un programa de </a:t>
            </a:r>
            <a:r>
              <a:rPr lang="es-ES" dirty="0" smtClean="0"/>
              <a:t>ordenador.</a:t>
            </a:r>
          </a:p>
          <a:p>
            <a:pPr lvl="1">
              <a:buFont typeface="Arial" panose="020B0604020202020204" pitchFamily="34" charset="0"/>
              <a:buChar char="•"/>
            </a:pPr>
            <a:r>
              <a:rPr lang="es-ES" dirty="0" smtClean="0"/>
              <a:t>Cualquier </a:t>
            </a:r>
            <a:r>
              <a:rPr lang="es-ES" dirty="0" smtClean="0"/>
              <a:t>forma de distribución pública, incluido el alquiler del programa de ordenador.</a:t>
            </a:r>
            <a:endParaRPr lang="es-E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116632"/>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476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marL="0" indent="0">
              <a:buNone/>
            </a:pPr>
            <a:r>
              <a:rPr lang="es-ES" dirty="0" smtClean="0"/>
              <a:t>DERECHOS </a:t>
            </a:r>
            <a:r>
              <a:rPr lang="es-ES" b="1" dirty="0" smtClean="0"/>
              <a:t>MORALES</a:t>
            </a:r>
            <a:r>
              <a:rPr lang="es-ES" dirty="0" smtClean="0"/>
              <a:t>. </a:t>
            </a:r>
            <a:r>
              <a:rPr lang="es-ES" dirty="0" smtClean="0"/>
              <a:t>Art. 14 </a:t>
            </a:r>
            <a:r>
              <a:rPr lang="es-ES" dirty="0" smtClean="0"/>
              <a:t>LPI</a:t>
            </a:r>
          </a:p>
          <a:p>
            <a:endParaRPr lang="es-ES" sz="1800" dirty="0" smtClean="0"/>
          </a:p>
          <a:p>
            <a:pPr lvl="1">
              <a:buFont typeface="Arial" panose="020B0604020202020204" pitchFamily="34" charset="0"/>
              <a:buChar char="•"/>
            </a:pPr>
            <a:r>
              <a:rPr lang="es-ES" dirty="0" smtClean="0"/>
              <a:t>Decidir </a:t>
            </a:r>
            <a:r>
              <a:rPr lang="es-ES" dirty="0" smtClean="0"/>
              <a:t>si su obra ha de ser divulgada y en que </a:t>
            </a:r>
            <a:r>
              <a:rPr lang="es-ES" dirty="0" smtClean="0"/>
              <a:t>forma</a:t>
            </a:r>
          </a:p>
          <a:p>
            <a:pPr lvl="1">
              <a:buFont typeface="Arial" panose="020B0604020202020204" pitchFamily="34" charset="0"/>
              <a:buChar char="•"/>
            </a:pPr>
            <a:r>
              <a:rPr lang="es-ES" dirty="0" smtClean="0"/>
              <a:t>Decidir </a:t>
            </a:r>
            <a:r>
              <a:rPr lang="es-ES" dirty="0"/>
              <a:t>s</a:t>
            </a:r>
            <a:r>
              <a:rPr lang="es-ES" dirty="0" smtClean="0"/>
              <a:t>i </a:t>
            </a:r>
            <a:r>
              <a:rPr lang="es-ES" dirty="0" smtClean="0"/>
              <a:t>la divulgación ha de hacerse con su nombre, bajo seudónimo o signo, o </a:t>
            </a:r>
            <a:r>
              <a:rPr lang="es-ES" dirty="0" smtClean="0"/>
              <a:t>anónimamente.</a:t>
            </a:r>
          </a:p>
          <a:p>
            <a:pPr lvl="1">
              <a:buFont typeface="Arial" panose="020B0604020202020204" pitchFamily="34" charset="0"/>
              <a:buChar char="•"/>
            </a:pPr>
            <a:r>
              <a:rPr lang="es-ES" dirty="0" smtClean="0"/>
              <a:t>Exigir </a:t>
            </a:r>
            <a:r>
              <a:rPr lang="es-ES" dirty="0" smtClean="0"/>
              <a:t>el respeto a la integridad de la </a:t>
            </a:r>
            <a:r>
              <a:rPr lang="es-ES" dirty="0" smtClean="0"/>
              <a:t>obra</a:t>
            </a:r>
          </a:p>
          <a:p>
            <a:pPr lvl="1">
              <a:buFont typeface="Arial" panose="020B0604020202020204" pitchFamily="34" charset="0"/>
              <a:buChar char="•"/>
            </a:pPr>
            <a:r>
              <a:rPr lang="es-ES" dirty="0" smtClean="0"/>
              <a:t>Modificar </a:t>
            </a:r>
            <a:r>
              <a:rPr lang="es-ES" dirty="0" smtClean="0"/>
              <a:t>la </a:t>
            </a:r>
            <a:r>
              <a:rPr lang="es-ES" dirty="0" smtClean="0"/>
              <a:t>obra</a:t>
            </a:r>
          </a:p>
          <a:p>
            <a:pPr lvl="1">
              <a:buFont typeface="Arial" panose="020B0604020202020204" pitchFamily="34" charset="0"/>
              <a:buChar char="•"/>
            </a:pPr>
            <a:r>
              <a:rPr lang="es-ES" dirty="0" smtClean="0"/>
              <a:t>Retirar </a:t>
            </a:r>
            <a:r>
              <a:rPr lang="es-ES" dirty="0" smtClean="0"/>
              <a:t>la obra del comercio</a:t>
            </a:r>
            <a:endParaRPr lang="es-ES"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0734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ES" b="1" u="sng" dirty="0" smtClean="0"/>
              <a:t>D</a:t>
            </a:r>
            <a:r>
              <a:rPr lang="es-ES" b="1" u="sng" dirty="0" smtClean="0"/>
              <a:t>URACIÓN</a:t>
            </a:r>
            <a:r>
              <a:rPr lang="es-ES" dirty="0" smtClean="0"/>
              <a:t> DE LA PROTECCIÓN DE UN PROGRAMA DE ORDENADOR (</a:t>
            </a:r>
            <a:r>
              <a:rPr lang="es-ES" dirty="0" smtClean="0"/>
              <a:t>Art. 98 LPI</a:t>
            </a:r>
            <a:r>
              <a:rPr lang="es-ES" dirty="0" smtClean="0"/>
              <a:t>):</a:t>
            </a:r>
          </a:p>
          <a:p>
            <a:pPr marL="0" indent="0">
              <a:buNone/>
            </a:pPr>
            <a:endParaRPr lang="es-ES" sz="1800" dirty="0" smtClean="0"/>
          </a:p>
          <a:p>
            <a:pPr lvl="1">
              <a:buFont typeface="Arial" panose="020B0604020202020204" pitchFamily="34" charset="0"/>
              <a:buChar char="•"/>
            </a:pPr>
            <a:r>
              <a:rPr lang="es-ES" dirty="0" smtClean="0"/>
              <a:t>Cuando </a:t>
            </a:r>
            <a:r>
              <a:rPr lang="es-ES" dirty="0" smtClean="0"/>
              <a:t>el </a:t>
            </a:r>
            <a:r>
              <a:rPr lang="es-ES" b="1" dirty="0" smtClean="0"/>
              <a:t>autor es una persona </a:t>
            </a:r>
            <a:r>
              <a:rPr lang="es-ES" b="1" dirty="0" smtClean="0"/>
              <a:t>física:</a:t>
            </a:r>
            <a:endParaRPr lang="es-ES" dirty="0"/>
          </a:p>
          <a:p>
            <a:pPr lvl="2"/>
            <a:r>
              <a:rPr lang="es-ES" dirty="0" smtClean="0"/>
              <a:t>vida </a:t>
            </a:r>
            <a:r>
              <a:rPr lang="es-ES" dirty="0"/>
              <a:t>del autor y 70 años después de su muerte. </a:t>
            </a:r>
            <a:endParaRPr lang="es-ES" dirty="0"/>
          </a:p>
          <a:p>
            <a:pPr lvl="1">
              <a:buFont typeface="Arial" panose="020B0604020202020204" pitchFamily="34" charset="0"/>
              <a:buChar char="•"/>
            </a:pPr>
            <a:r>
              <a:rPr lang="es-ES" dirty="0" smtClean="0"/>
              <a:t>Cuando </a:t>
            </a:r>
            <a:r>
              <a:rPr lang="es-ES" dirty="0" smtClean="0"/>
              <a:t>el </a:t>
            </a:r>
            <a:r>
              <a:rPr lang="es-ES" b="1" dirty="0" smtClean="0"/>
              <a:t>autor es una persona </a:t>
            </a:r>
            <a:r>
              <a:rPr lang="es-ES" b="1" dirty="0" smtClean="0"/>
              <a:t>jurídica</a:t>
            </a:r>
            <a:r>
              <a:rPr lang="es-ES" dirty="0" smtClean="0"/>
              <a:t>:</a:t>
            </a:r>
          </a:p>
          <a:p>
            <a:pPr lvl="2"/>
            <a:r>
              <a:rPr lang="es-ES" b="1" dirty="0" smtClean="0"/>
              <a:t>70 </a:t>
            </a:r>
            <a:r>
              <a:rPr lang="es-ES" b="1" dirty="0" smtClean="0"/>
              <a:t>años</a:t>
            </a:r>
            <a:r>
              <a:rPr lang="es-ES" dirty="0" smtClean="0"/>
              <a:t>, computados desde el día 1 de enero del año siguiente al de la divulgación lícita del programa de ordenador o al de su creación si no se hubiera divulgado.</a:t>
            </a:r>
            <a:endParaRPr lang="es-E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88640"/>
            <a:ext cx="2181901" cy="745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9286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TotalTime>
  <Words>2018</Words>
  <Application>Microsoft Office PowerPoint</Application>
  <PresentationFormat>Presentación en pantalla (4:3)</PresentationFormat>
  <Paragraphs>279</Paragraphs>
  <Slides>24</Slides>
  <Notes>3</Notes>
  <HiddenSlides>1</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Josep Mª Iglesias</dc:creator>
  <cp:lastModifiedBy>Cristina (AGUILAR-REVENGA)</cp:lastModifiedBy>
  <cp:revision>47</cp:revision>
  <cp:lastPrinted>2016-03-07T08:32:52Z</cp:lastPrinted>
  <dcterms:created xsi:type="dcterms:W3CDTF">2016-02-29T16:24:19Z</dcterms:created>
  <dcterms:modified xsi:type="dcterms:W3CDTF">2016-03-07T10:24:07Z</dcterms:modified>
</cp:coreProperties>
</file>